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22"/>
  </p:notesMasterIdLst>
  <p:handoutMasterIdLst>
    <p:handoutMasterId r:id="rId23"/>
  </p:handoutMasterIdLst>
  <p:sldIdLst>
    <p:sldId id="641" r:id="rId3"/>
    <p:sldId id="266" r:id="rId4"/>
    <p:sldId id="257" r:id="rId5"/>
    <p:sldId id="672" r:id="rId6"/>
    <p:sldId id="679" r:id="rId7"/>
    <p:sldId id="277" r:id="rId8"/>
    <p:sldId id="673" r:id="rId9"/>
    <p:sldId id="674" r:id="rId10"/>
    <p:sldId id="675" r:id="rId11"/>
    <p:sldId id="278" r:id="rId12"/>
    <p:sldId id="279" r:id="rId13"/>
    <p:sldId id="676" r:id="rId14"/>
    <p:sldId id="677" r:id="rId15"/>
    <p:sldId id="267" r:id="rId16"/>
    <p:sldId id="280" r:id="rId17"/>
    <p:sldId id="268" r:id="rId18"/>
    <p:sldId id="269" r:id="rId19"/>
    <p:sldId id="270" r:id="rId20"/>
    <p:sldId id="271" r:id="rId2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2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E6835F7-372F-4978-99A9-983136F92F85}"/>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The Life Of Christ (278)</a:t>
            </a:r>
          </a:p>
        </p:txBody>
      </p:sp>
      <p:sp>
        <p:nvSpPr>
          <p:cNvPr id="3" name="Date Placeholder 2">
            <a:extLst>
              <a:ext uri="{FF2B5EF4-FFF2-40B4-BE49-F238E27FC236}">
                <a16:creationId xmlns:a16="http://schemas.microsoft.com/office/drawing/2014/main" id="{5CE03C78-589C-4A4A-A022-F1730AF998A0}"/>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9/29/2021 pm</a:t>
            </a:r>
          </a:p>
        </p:txBody>
      </p:sp>
      <p:sp>
        <p:nvSpPr>
          <p:cNvPr id="4" name="Footer Placeholder 3">
            <a:extLst>
              <a:ext uri="{FF2B5EF4-FFF2-40B4-BE49-F238E27FC236}">
                <a16:creationId xmlns:a16="http://schemas.microsoft.com/office/drawing/2014/main" id="{4345AE83-F541-4791-81FE-D14B1432D94E}"/>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FD44B6D0-17EB-4B81-8ECA-91796CF77441}"/>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7E0D6EAE-58B9-440C-A80D-1EAEC50E9D51}"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555419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The Life Of Christ (278)</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9/29/2021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08174EA3-E063-4AF5-A807-3F863B81C785}" type="slidenum">
              <a:rPr lang="en-US" smtClean="0"/>
              <a:t>‹#›</a:t>
            </a:fld>
            <a:endParaRPr lang="en-US"/>
          </a:p>
        </p:txBody>
      </p:sp>
    </p:spTree>
    <p:extLst>
      <p:ext uri="{BB962C8B-B14F-4D97-AF65-F5344CB8AC3E}">
        <p14:creationId xmlns:p14="http://schemas.microsoft.com/office/powerpoint/2010/main" val="368353985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74850" y="1403350"/>
            <a:ext cx="5057775" cy="379253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577855">
              <a:defRPr/>
            </a:pPr>
            <a:fld id="{9E395396-3E20-41E1-96D8-CC01158FFDB2}" type="slidenum">
              <a:rPr lang="en-US" sz="1600">
                <a:solidFill>
                  <a:prstClr val="black"/>
                </a:solidFill>
                <a:latin typeface="Calibri" panose="020F0502020204030204"/>
              </a:rPr>
              <a:pPr defTabSz="577855">
                <a:defRPr/>
              </a:pPr>
              <a:t>1</a:t>
            </a:fld>
            <a:endParaRPr lang="en-US" sz="16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1D42129-7258-4506-9C39-A26743AFE871}"/>
              </a:ext>
            </a:extLst>
          </p:cNvPr>
          <p:cNvSpPr>
            <a:spLocks noGrp="1"/>
          </p:cNvSpPr>
          <p:nvPr>
            <p:ph type="dt" idx="1"/>
          </p:nvPr>
        </p:nvSpPr>
        <p:spPr/>
        <p:txBody>
          <a:bodyPr/>
          <a:lstStyle/>
          <a:p>
            <a:pPr defTabSz="1093282">
              <a:defRPr/>
            </a:pPr>
            <a:r>
              <a:rPr lang="en-US" sz="1600">
                <a:solidFill>
                  <a:prstClr val="black"/>
                </a:solidFill>
                <a:latin typeface="Calibri" panose="020F0502020204030204"/>
              </a:rPr>
              <a:t>9/29/2021 pm</a:t>
            </a:r>
          </a:p>
        </p:txBody>
      </p:sp>
      <p:sp>
        <p:nvSpPr>
          <p:cNvPr id="6" name="Footer Placeholder 5">
            <a:extLst>
              <a:ext uri="{FF2B5EF4-FFF2-40B4-BE49-F238E27FC236}">
                <a16:creationId xmlns:a16="http://schemas.microsoft.com/office/drawing/2014/main" id="{94DA4F8C-F7E8-42E8-881C-097C357B81CC}"/>
              </a:ext>
            </a:extLst>
          </p:cNvPr>
          <p:cNvSpPr>
            <a:spLocks noGrp="1"/>
          </p:cNvSpPr>
          <p:nvPr>
            <p:ph type="ftr" sz="quarter" idx="4"/>
          </p:nvPr>
        </p:nvSpPr>
        <p:spPr/>
        <p:txBody>
          <a:bodyPr/>
          <a:lstStyle/>
          <a:p>
            <a:pPr defTabSz="1093282">
              <a:defRPr/>
            </a:pPr>
            <a:r>
              <a:rPr lang="en-US" sz="1600">
                <a:solidFill>
                  <a:prstClr val="black"/>
                </a:solidFill>
                <a:latin typeface="Calibri" panose="020F0502020204030204"/>
              </a:rPr>
              <a:t>Micky Galloway</a:t>
            </a:r>
          </a:p>
        </p:txBody>
      </p:sp>
      <p:sp>
        <p:nvSpPr>
          <p:cNvPr id="7" name="Header Placeholder 6">
            <a:extLst>
              <a:ext uri="{FF2B5EF4-FFF2-40B4-BE49-F238E27FC236}">
                <a16:creationId xmlns:a16="http://schemas.microsoft.com/office/drawing/2014/main" id="{605D6C37-782D-48FE-BB4C-DB1294C0F369}"/>
              </a:ext>
            </a:extLst>
          </p:cNvPr>
          <p:cNvSpPr>
            <a:spLocks noGrp="1"/>
          </p:cNvSpPr>
          <p:nvPr>
            <p:ph type="hdr" sz="quarter"/>
          </p:nvPr>
        </p:nvSpPr>
        <p:spPr/>
        <p:txBody>
          <a:bodyPr/>
          <a:lstStyle/>
          <a:p>
            <a:pPr defTabSz="1093282">
              <a:defRPr/>
            </a:pPr>
            <a:r>
              <a:rPr lang="en-US" sz="1600">
                <a:solidFill>
                  <a:prstClr val="black"/>
                </a:solidFill>
                <a:latin typeface="Calibri" panose="020F0502020204030204"/>
              </a:rPr>
              <a:t>Class – The Life Of Christ (278)</a:t>
            </a:r>
          </a:p>
        </p:txBody>
      </p:sp>
    </p:spTree>
    <p:extLst>
      <p:ext uri="{BB962C8B-B14F-4D97-AF65-F5344CB8AC3E}">
        <p14:creationId xmlns:p14="http://schemas.microsoft.com/office/powerpoint/2010/main" val="1122053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“love of the world” has always been a great source of</a:t>
            </a:r>
          </a:p>
          <a:p>
            <a:r>
              <a:rPr lang="en-US" dirty="0"/>
              <a:t>temptation for the people of God (1 John 2:15-17). In Luke chapter</a:t>
            </a:r>
          </a:p>
          <a:p>
            <a:r>
              <a:rPr lang="en-US" dirty="0"/>
              <a:t>sixteen the message of Jesus is focused on various issues related to</a:t>
            </a:r>
          </a:p>
          <a:p>
            <a:r>
              <a:rPr lang="en-US" dirty="0"/>
              <a:t>possessions, wealth, and materialism. The worldly steward (1-13),</a:t>
            </a:r>
          </a:p>
          <a:p>
            <a:r>
              <a:rPr lang="en-US" dirty="0"/>
              <a:t>the Pharisees who loved money (14-17), those who do not hold</a:t>
            </a:r>
          </a:p>
          <a:p>
            <a:r>
              <a:rPr lang="en-US" dirty="0"/>
              <a:t>marriage sacred (18), and the rich man who does not care for the</a:t>
            </a:r>
          </a:p>
          <a:p>
            <a:r>
              <a:rPr lang="en-US" dirty="0"/>
              <a:t>poor (19-31) all illustrate the folly of trusting in the pleasures of</a:t>
            </a:r>
          </a:p>
          <a:p>
            <a:r>
              <a:rPr lang="en-US" dirty="0"/>
              <a:t>earthly life. The chapter concludes with instruction emphasizing</a:t>
            </a:r>
          </a:p>
          <a:p>
            <a:r>
              <a:rPr lang="en-US" dirty="0"/>
              <a:t>that there are eternal consequences awaiting those who ignore this</a:t>
            </a:r>
          </a:p>
          <a:p>
            <a:r>
              <a:rPr lang="en-US" dirty="0"/>
              <a:t>teaching.</a:t>
            </a:r>
          </a:p>
        </p:txBody>
      </p:sp>
      <p:sp>
        <p:nvSpPr>
          <p:cNvPr id="4" name="Slide Number Placeholder 3"/>
          <p:cNvSpPr>
            <a:spLocks noGrp="1"/>
          </p:cNvSpPr>
          <p:nvPr>
            <p:ph type="sldNum" sz="quarter" idx="5"/>
          </p:nvPr>
        </p:nvSpPr>
        <p:spPr/>
        <p:txBody>
          <a:bodyPr/>
          <a:lstStyle/>
          <a:p>
            <a:fld id="{08174EA3-E063-4AF5-A807-3F863B81C785}" type="slidenum">
              <a:rPr lang="en-US" smtClean="0"/>
              <a:t>3</a:t>
            </a:fld>
            <a:endParaRPr lang="en-US"/>
          </a:p>
        </p:txBody>
      </p:sp>
      <p:sp>
        <p:nvSpPr>
          <p:cNvPr id="5" name="Date Placeholder 4">
            <a:extLst>
              <a:ext uri="{FF2B5EF4-FFF2-40B4-BE49-F238E27FC236}">
                <a16:creationId xmlns:a16="http://schemas.microsoft.com/office/drawing/2014/main" id="{83E2A17C-4F6D-4D5E-92B0-69FE395769FD}"/>
              </a:ext>
            </a:extLst>
          </p:cNvPr>
          <p:cNvSpPr>
            <a:spLocks noGrp="1"/>
          </p:cNvSpPr>
          <p:nvPr>
            <p:ph type="dt" idx="1"/>
          </p:nvPr>
        </p:nvSpPr>
        <p:spPr/>
        <p:txBody>
          <a:bodyPr/>
          <a:lstStyle/>
          <a:p>
            <a:r>
              <a:rPr lang="en-US"/>
              <a:t>9/29/2021 pm</a:t>
            </a:r>
          </a:p>
        </p:txBody>
      </p:sp>
      <p:sp>
        <p:nvSpPr>
          <p:cNvPr id="6" name="Footer Placeholder 5">
            <a:extLst>
              <a:ext uri="{FF2B5EF4-FFF2-40B4-BE49-F238E27FC236}">
                <a16:creationId xmlns:a16="http://schemas.microsoft.com/office/drawing/2014/main" id="{7D753FC8-B245-487B-8B63-FECA8AD046C4}"/>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D183202B-3BBA-441D-AD2D-127ED49339F0}"/>
              </a:ext>
            </a:extLst>
          </p:cNvPr>
          <p:cNvSpPr>
            <a:spLocks noGrp="1"/>
          </p:cNvSpPr>
          <p:nvPr>
            <p:ph type="hdr" sz="quarter"/>
          </p:nvPr>
        </p:nvSpPr>
        <p:spPr/>
        <p:txBody>
          <a:bodyPr/>
          <a:lstStyle/>
          <a:p>
            <a:r>
              <a:rPr lang="en-US"/>
              <a:t>Class – The Life Of Christ (278)</a:t>
            </a:r>
          </a:p>
        </p:txBody>
      </p:sp>
    </p:spTree>
    <p:extLst>
      <p:ext uri="{BB962C8B-B14F-4D97-AF65-F5344CB8AC3E}">
        <p14:creationId xmlns:p14="http://schemas.microsoft.com/office/powerpoint/2010/main" val="2013807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174EA3-E063-4AF5-A807-3F863B81C785}" type="slidenum">
              <a:rPr lang="en-US" smtClean="0"/>
              <a:t>4</a:t>
            </a:fld>
            <a:endParaRPr lang="en-US"/>
          </a:p>
        </p:txBody>
      </p:sp>
      <p:sp>
        <p:nvSpPr>
          <p:cNvPr id="5" name="Date Placeholder 4">
            <a:extLst>
              <a:ext uri="{FF2B5EF4-FFF2-40B4-BE49-F238E27FC236}">
                <a16:creationId xmlns:a16="http://schemas.microsoft.com/office/drawing/2014/main" id="{C21DE2AC-50C1-4B19-9F9D-DFFEC629CEFC}"/>
              </a:ext>
            </a:extLst>
          </p:cNvPr>
          <p:cNvSpPr>
            <a:spLocks noGrp="1"/>
          </p:cNvSpPr>
          <p:nvPr>
            <p:ph type="dt" idx="1"/>
          </p:nvPr>
        </p:nvSpPr>
        <p:spPr/>
        <p:txBody>
          <a:bodyPr/>
          <a:lstStyle/>
          <a:p>
            <a:r>
              <a:rPr lang="en-US"/>
              <a:t>9/29/2021 pm</a:t>
            </a:r>
          </a:p>
        </p:txBody>
      </p:sp>
      <p:sp>
        <p:nvSpPr>
          <p:cNvPr id="6" name="Footer Placeholder 5">
            <a:extLst>
              <a:ext uri="{FF2B5EF4-FFF2-40B4-BE49-F238E27FC236}">
                <a16:creationId xmlns:a16="http://schemas.microsoft.com/office/drawing/2014/main" id="{8ECACA09-9CA3-4506-A580-62B237CFD38B}"/>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308FDEFF-519F-4B07-9CF2-65C2E9DA7190}"/>
              </a:ext>
            </a:extLst>
          </p:cNvPr>
          <p:cNvSpPr>
            <a:spLocks noGrp="1"/>
          </p:cNvSpPr>
          <p:nvPr>
            <p:ph type="hdr" sz="quarter"/>
          </p:nvPr>
        </p:nvSpPr>
        <p:spPr/>
        <p:txBody>
          <a:bodyPr/>
          <a:lstStyle/>
          <a:p>
            <a:r>
              <a:rPr lang="en-US"/>
              <a:t>Class – The Life Of Christ (278)</a:t>
            </a:r>
          </a:p>
        </p:txBody>
      </p:sp>
    </p:spTree>
    <p:extLst>
      <p:ext uri="{BB962C8B-B14F-4D97-AF65-F5344CB8AC3E}">
        <p14:creationId xmlns:p14="http://schemas.microsoft.com/office/powerpoint/2010/main" val="1620834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B24132-C908-474C-84C6-F33F0E9C2824}" type="datetime1">
              <a:rPr lang="en-US" smtClean="0"/>
              <a:t>10/5/2021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98882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A0D6BE-6A5B-4B1A-AB35-D5FFCCF5138B}" type="datetime1">
              <a:rPr lang="en-US" smtClean="0"/>
              <a:t>10/5/2021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815967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E8BD5B-87CC-4318-9824-F4CA83CB0BAF}" type="datetime1">
              <a:rPr lang="en-US" smtClean="0"/>
              <a:t>10/5/2021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932098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8004"/>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43" y="4475050"/>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10/5/2021</a:t>
            </a:fld>
            <a:endParaRPr lang="en-US" noProof="0" dirty="0"/>
          </a:p>
        </p:txBody>
      </p:sp>
      <p:sp>
        <p:nvSpPr>
          <p:cNvPr id="5" name="Footer Placeholder 4"/>
          <p:cNvSpPr>
            <a:spLocks noGrp="1"/>
          </p:cNvSpPr>
          <p:nvPr>
            <p:ph type="ftr" sz="quarter" idx="11"/>
          </p:nvPr>
        </p:nvSpPr>
        <p:spPr>
          <a:xfrm>
            <a:off x="1938054"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910"/>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79"/>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80564245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88"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23"/>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80"/>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10/5/2021</a:t>
            </a:fld>
            <a:endParaRPr lang="en-US" noProof="0" dirty="0"/>
          </a:p>
        </p:txBody>
      </p:sp>
      <p:sp>
        <p:nvSpPr>
          <p:cNvPr id="5" name="Footer Placeholder 4"/>
          <p:cNvSpPr>
            <a:spLocks noGrp="1"/>
          </p:cNvSpPr>
          <p:nvPr>
            <p:ph type="ftr" sz="quarter" idx="11"/>
          </p:nvPr>
        </p:nvSpPr>
        <p:spPr>
          <a:xfrm>
            <a:off x="1938054"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39116332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10/5/2021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02628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10/5/2021</a:t>
            </a:fld>
            <a:endParaRPr lang="en-US" noProof="0" dirty="0"/>
          </a:p>
        </p:txBody>
      </p:sp>
      <p:sp>
        <p:nvSpPr>
          <p:cNvPr id="6" name="Footer Placeholder 5"/>
          <p:cNvSpPr>
            <a:spLocks noGrp="1"/>
          </p:cNvSpPr>
          <p:nvPr>
            <p:ph type="ftr" sz="quarter" idx="11"/>
          </p:nvPr>
        </p:nvSpPr>
        <p:spPr>
          <a:xfrm>
            <a:off x="2119046"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9" y="33507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7" y="33031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6" y="147695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40" y="148202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983689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10/5/2021</a:t>
            </a:fld>
            <a:endParaRPr lang="en-US" noProof="0" dirty="0"/>
          </a:p>
        </p:txBody>
      </p:sp>
      <p:sp>
        <p:nvSpPr>
          <p:cNvPr id="6" name="Footer Placeholder 5"/>
          <p:cNvSpPr>
            <a:spLocks noGrp="1"/>
          </p:cNvSpPr>
          <p:nvPr>
            <p:ph type="ftr" sz="quarter" idx="11"/>
          </p:nvPr>
        </p:nvSpPr>
        <p:spPr>
          <a:xfrm>
            <a:off x="2119046"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9" y="33507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7" y="33031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6" y="147695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40" y="148202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501"/>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17397192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313"/>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5"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10/5/2021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9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5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22"/>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2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5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35895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5"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10/5/2021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9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5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22"/>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2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5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93234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87"/>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94" y="6453386"/>
            <a:ext cx="1216807" cy="404614"/>
          </a:xfrm>
        </p:spPr>
        <p:txBody>
          <a:bodyPr/>
          <a:lstStyle>
            <a:lvl1pPr>
              <a:defRPr>
                <a:solidFill>
                  <a:schemeClr val="tx2"/>
                </a:solidFill>
              </a:defRPr>
            </a:lvl1pPr>
          </a:lstStyle>
          <a:p>
            <a:fld id="{3B77EF04-6424-4B70-94D1-FC932CBBDD9B}" type="datetimeFigureOut">
              <a:rPr lang="en-US" noProof="0" smtClean="0"/>
              <a:t>10/5/2021</a:t>
            </a:fld>
            <a:endParaRPr lang="en-US" noProof="0" dirty="0"/>
          </a:p>
        </p:txBody>
      </p:sp>
      <p:sp>
        <p:nvSpPr>
          <p:cNvPr id="5" name="Footer Placeholder 4"/>
          <p:cNvSpPr>
            <a:spLocks noGrp="1"/>
          </p:cNvSpPr>
          <p:nvPr>
            <p:ph type="ftr" sz="quarter" idx="11"/>
          </p:nvPr>
        </p:nvSpPr>
        <p:spPr>
          <a:xfrm>
            <a:off x="1938247"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727288765"/>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E2AA5E-62DB-4209-84D2-A3A9C66875BD}" type="datetime1">
              <a:rPr lang="en-US" smtClean="0"/>
              <a:t>10/5/2021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5311344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10/5/2021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7969382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34"/>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34"/>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10/5/2021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8932288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10/5/2021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9711915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10/5/2021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14505512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10/5/2021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861098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B8EF27-61CD-4273-9CC6-8B5AB469D6E9}" type="datetime1">
              <a:rPr lang="en-US" smtClean="0"/>
              <a:t>10/5/2021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86620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614D88-E4A3-4915-A946-C7B143E0147E}" type="datetime1">
              <a:rPr lang="en-US" smtClean="0"/>
              <a:t>10/5/2021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688727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C41193-F002-4F22-ACB4-105512D85B33}" type="datetime1">
              <a:rPr lang="en-US" smtClean="0"/>
              <a:t>10/5/2021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461979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B2B57F-0B3C-4FE7-8F56-8C4115027F2E}" type="datetime1">
              <a:rPr lang="en-US" smtClean="0"/>
              <a:t>10/5/2021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608882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0E8098D-3BCA-4496-B67F-08ABED3A79F9}" type="datetime1">
              <a:rPr lang="en-US" smtClean="0"/>
              <a:t>10/5/2021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963924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5F4F9A14-79CD-4DBB-8A95-93FAB90953CE}" type="datetime1">
              <a:rPr lang="en-US" smtClean="0"/>
              <a:t>10/5/2021</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144618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FCCA62-85F4-4E91-8034-B3A4AEB2ACA5}" type="datetime1">
              <a:rPr lang="en-US" smtClean="0"/>
              <a:t>10/5/2021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607786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7739FE2-C7BB-439D-8EFA-EB059A6AF0B6}" type="datetime1">
              <a:rPr lang="en-US" smtClean="0"/>
              <a:t>10/5/2021</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805674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10/5/2021</a:t>
            </a:fld>
            <a:endParaRPr lang="en-US" noProof="0" dirty="0"/>
          </a:p>
        </p:txBody>
      </p:sp>
      <p:sp>
        <p:nvSpPr>
          <p:cNvPr id="5" name="Footer Placeholder 4"/>
          <p:cNvSpPr>
            <a:spLocks noGrp="1"/>
          </p:cNvSpPr>
          <p:nvPr>
            <p:ph type="ftr" sz="quarter" idx="3"/>
          </p:nvPr>
        </p:nvSpPr>
        <p:spPr>
          <a:xfrm>
            <a:off x="2170186"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9593909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123">
          <p15:clr>
            <a:srgbClr val="F26B43"/>
          </p15:clr>
        </p15:guide>
        <p15:guide id="10" pos="17">
          <p15:clr>
            <a:srgbClr val="F26B43"/>
          </p15:clr>
        </p15:guide>
        <p15:guide id="11" pos="1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458926"/>
            <a:ext cx="7128364" cy="2393219"/>
          </a:xfrm>
        </p:spPr>
        <p:txBody>
          <a:bodyPr>
            <a:spAutoFit/>
          </a:bodyPr>
          <a:lstStyle/>
          <a:p>
            <a:r>
              <a:rPr lang="en-US" sz="6000" dirty="0"/>
              <a:t>Le</a:t>
            </a:r>
            <a:r>
              <a:rPr lang="en-US" sz="5400" dirty="0"/>
              <a:t>sson 16:</a:t>
            </a:r>
            <a:br>
              <a:rPr lang="en-US" sz="5400" dirty="0"/>
            </a:br>
            <a:r>
              <a:rPr lang="en-US" sz="5400" dirty="0"/>
              <a:t>“The Unrighteous Steward”</a:t>
            </a:r>
            <a:endParaRPr lang="en-US" dirty="0"/>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917334" y="4647264"/>
            <a:ext cx="7390666" cy="960840"/>
          </a:xfrm>
        </p:spPr>
        <p:txBody>
          <a:bodyPr wrap="square">
            <a:spAutoFit/>
          </a:bodyPr>
          <a:lstStyle/>
          <a:p>
            <a:r>
              <a:rPr lang="en-US" sz="3200" dirty="0"/>
              <a:t>Luke 16:1-13</a:t>
            </a:r>
          </a:p>
          <a:p>
            <a:r>
              <a:rPr lang="en-US" sz="2000" dirty="0"/>
              <a:t>September 29, 2021</a:t>
            </a:r>
          </a:p>
        </p:txBody>
      </p:sp>
    </p:spTree>
    <p:extLst>
      <p:ext uri="{BB962C8B-B14F-4D97-AF65-F5344CB8AC3E}">
        <p14:creationId xmlns:p14="http://schemas.microsoft.com/office/powerpoint/2010/main" val="3975921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6A1B-B127-4A3E-9DDB-A78A3A970BBC}"/>
              </a:ext>
            </a:extLst>
          </p:cNvPr>
          <p:cNvSpPr>
            <a:spLocks noGrp="1"/>
          </p:cNvSpPr>
          <p:nvPr>
            <p:ph type="title"/>
          </p:nvPr>
        </p:nvSpPr>
        <p:spPr>
          <a:xfrm>
            <a:off x="800100" y="855241"/>
            <a:ext cx="7543800" cy="720197"/>
          </a:xfrm>
        </p:spPr>
        <p:txBody>
          <a:bodyPr>
            <a:spAutoFit/>
          </a:bodyPr>
          <a:lstStyle/>
          <a:p>
            <a:r>
              <a:rPr lang="en-US" dirty="0">
                <a:solidFill>
                  <a:schemeClr val="tx1"/>
                </a:solidFill>
                <a:latin typeface="Segoe UI Semibold" panose="020B0702040204020203" pitchFamily="34" charset="0"/>
                <a:cs typeface="Segoe UI Semibold" panose="020B0702040204020203" pitchFamily="34" charset="0"/>
              </a:rPr>
              <a:t>The Unrighteous Steward</a:t>
            </a:r>
          </a:p>
        </p:txBody>
      </p:sp>
      <p:sp>
        <p:nvSpPr>
          <p:cNvPr id="3" name="Content Placeholder 2">
            <a:extLst>
              <a:ext uri="{FF2B5EF4-FFF2-40B4-BE49-F238E27FC236}">
                <a16:creationId xmlns:a16="http://schemas.microsoft.com/office/drawing/2014/main" id="{435A2CAA-6BCE-4E65-9FA0-D05F5C3D17C1}"/>
              </a:ext>
            </a:extLst>
          </p:cNvPr>
          <p:cNvSpPr>
            <a:spLocks noGrp="1"/>
          </p:cNvSpPr>
          <p:nvPr>
            <p:ph idx="1"/>
          </p:nvPr>
        </p:nvSpPr>
        <p:spPr>
          <a:xfrm>
            <a:off x="400051" y="1714501"/>
            <a:ext cx="8524874" cy="4705350"/>
          </a:xfrm>
        </p:spPr>
        <p:txBody>
          <a:bodyPr>
            <a:spAutoFit/>
          </a:bodyPr>
          <a:lstStyle/>
          <a:p>
            <a:r>
              <a:rPr lang="en-US" sz="3200" b="1" dirty="0">
                <a:solidFill>
                  <a:schemeClr val="tx1"/>
                </a:solidFill>
                <a:latin typeface="Segoe UI Semilight" panose="020B0402040204020203" pitchFamily="34" charset="0"/>
                <a:cs typeface="Segoe UI Semilight" panose="020B0402040204020203" pitchFamily="34" charset="0"/>
              </a:rPr>
              <a:t>Plan for his lord’s debtors: Luke 16:5-7</a:t>
            </a:r>
          </a:p>
          <a:p>
            <a:r>
              <a:rPr lang="en-US" sz="2200" i="1" dirty="0">
                <a:solidFill>
                  <a:schemeClr val="tx1"/>
                </a:solidFill>
                <a:latin typeface="Segoe UI Semilight" panose="020B0402040204020203" pitchFamily="34" charset="0"/>
                <a:cs typeface="Segoe UI Semilight" panose="020B0402040204020203" pitchFamily="34" charset="0"/>
              </a:rPr>
              <a:t>5 And calling to him each one of his lord's debtors, he said to the first, How much </a:t>
            </a:r>
            <a:r>
              <a:rPr lang="en-US" sz="2200" i="1" dirty="0" err="1">
                <a:solidFill>
                  <a:schemeClr val="tx1"/>
                </a:solidFill>
                <a:latin typeface="Segoe UI Semilight" panose="020B0402040204020203" pitchFamily="34" charset="0"/>
                <a:cs typeface="Segoe UI Semilight" panose="020B0402040204020203" pitchFamily="34" charset="0"/>
              </a:rPr>
              <a:t>owest</a:t>
            </a:r>
            <a:r>
              <a:rPr lang="en-US" sz="2200" i="1" dirty="0">
                <a:solidFill>
                  <a:schemeClr val="tx1"/>
                </a:solidFill>
                <a:latin typeface="Segoe UI Semilight" panose="020B0402040204020203" pitchFamily="34" charset="0"/>
                <a:cs typeface="Segoe UI Semilight" panose="020B0402040204020203" pitchFamily="34" charset="0"/>
              </a:rPr>
              <a:t> thou unto my lord?</a:t>
            </a:r>
          </a:p>
          <a:p>
            <a:r>
              <a:rPr lang="en-US" sz="2200" i="1" dirty="0">
                <a:solidFill>
                  <a:schemeClr val="tx1"/>
                </a:solidFill>
                <a:latin typeface="Segoe UI Semilight" panose="020B0402040204020203" pitchFamily="34" charset="0"/>
                <a:cs typeface="Segoe UI Semilight" panose="020B0402040204020203" pitchFamily="34" charset="0"/>
              </a:rPr>
              <a:t>6 And he said, A hundred measures of oil. And he said unto him, Take thy bond, and sit down quickly and write fifty.</a:t>
            </a:r>
          </a:p>
          <a:p>
            <a:pPr>
              <a:buFont typeface="Wingdings" panose="05000000000000000000" pitchFamily="2" charset="2"/>
              <a:buChar char="Ø"/>
            </a:pPr>
            <a:r>
              <a:rPr lang="en-US" b="1" dirty="0">
                <a:solidFill>
                  <a:schemeClr val="tx1"/>
                </a:solidFill>
                <a:latin typeface="Segoe UI Semilight" panose="020B0402040204020203" pitchFamily="34" charset="0"/>
                <a:cs typeface="Segoe UI Semilight" panose="020B0402040204020203" pitchFamily="34" charset="0"/>
              </a:rPr>
              <a:t> Olive oil was valuable for lighting lamps (Matthew 25:3-8); treating the sick and wounded (Mark 6:13; Luke 10:34); preparing food (Revelation 18:13).</a:t>
            </a:r>
          </a:p>
          <a:p>
            <a:pPr>
              <a:buFont typeface="Wingdings" panose="05000000000000000000" pitchFamily="2" charset="2"/>
              <a:buChar char="Ø"/>
            </a:pPr>
            <a:r>
              <a:rPr lang="en-US" b="1" dirty="0">
                <a:solidFill>
                  <a:schemeClr val="tx1"/>
                </a:solidFill>
                <a:latin typeface="Segoe UI Semilight" panose="020B0402040204020203" pitchFamily="34" charset="0"/>
                <a:cs typeface="Segoe UI Semilight" panose="020B0402040204020203" pitchFamily="34" charset="0"/>
              </a:rPr>
              <a:t> Probably, this man owed the value of between eight and nine hundred gallons of olive oil, “the yield of nearly 150 olive trees” (Bock, 1331; Plummer, 218). </a:t>
            </a:r>
            <a:r>
              <a:rPr lang="en-US" sz="1600" b="1" dirty="0">
                <a:solidFill>
                  <a:schemeClr val="tx1"/>
                </a:solidFill>
                <a:latin typeface="Segoe UI Semilight" panose="020B0402040204020203" pitchFamily="34" charset="0"/>
                <a:cs typeface="Segoe UI Semilight" panose="020B0402040204020203" pitchFamily="34" charset="0"/>
              </a:rPr>
              <a:t>(see: C.G. Caldwell, </a:t>
            </a:r>
            <a:r>
              <a:rPr lang="en-US" sz="1600" b="1" i="1" dirty="0">
                <a:solidFill>
                  <a:schemeClr val="tx1"/>
                </a:solidFill>
                <a:latin typeface="Segoe UI Semilight" panose="020B0402040204020203" pitchFamily="34" charset="0"/>
                <a:cs typeface="Segoe UI Semilight" panose="020B0402040204020203" pitchFamily="34" charset="0"/>
              </a:rPr>
              <a:t>Luke</a:t>
            </a:r>
            <a:r>
              <a:rPr lang="en-US" sz="1600" b="1" dirty="0">
                <a:solidFill>
                  <a:schemeClr val="tx1"/>
                </a:solidFill>
                <a:latin typeface="Segoe UI Semilight" panose="020B0402040204020203" pitchFamily="34" charset="0"/>
                <a:cs typeface="Segoe UI Semilight" panose="020B0402040204020203" pitchFamily="34" charset="0"/>
              </a:rPr>
              <a:t>, Truth Commentaries, pages 861-862)</a:t>
            </a:r>
          </a:p>
          <a:p>
            <a:r>
              <a:rPr lang="en-US" b="1" dirty="0">
                <a:solidFill>
                  <a:schemeClr val="tx1"/>
                </a:solidFill>
                <a:latin typeface="Segoe UI Semilight" panose="020B0402040204020203" pitchFamily="34" charset="0"/>
                <a:cs typeface="Segoe UI Semilight" panose="020B0402040204020203" pitchFamily="34" charset="0"/>
              </a:rPr>
              <a:t>The NIV translates the original amount “</a:t>
            </a:r>
            <a:r>
              <a:rPr lang="en-US" b="1" i="1" dirty="0">
                <a:solidFill>
                  <a:schemeClr val="tx1"/>
                </a:solidFill>
                <a:latin typeface="Segoe UI Semilight" panose="020B0402040204020203" pitchFamily="34" charset="0"/>
                <a:cs typeface="Segoe UI Semilight" panose="020B0402040204020203" pitchFamily="34" charset="0"/>
              </a:rPr>
              <a:t>eight hundred gallons of olive oil</a:t>
            </a:r>
            <a:r>
              <a:rPr lang="en-US" b="1" dirty="0">
                <a:solidFill>
                  <a:schemeClr val="tx1"/>
                </a:solidFill>
                <a:latin typeface="Segoe UI Semilight" panose="020B0402040204020203" pitchFamily="34" charset="0"/>
                <a:cs typeface="Segoe UI Semilight" panose="020B0402040204020203" pitchFamily="34" charset="0"/>
              </a:rPr>
              <a:t>” and the subsequent suggestion of the steward, </a:t>
            </a:r>
            <a:r>
              <a:rPr lang="en-US" b="1" i="1" dirty="0">
                <a:solidFill>
                  <a:schemeClr val="tx1"/>
                </a:solidFill>
                <a:latin typeface="Segoe UI Semilight" panose="020B0402040204020203" pitchFamily="34" charset="0"/>
                <a:cs typeface="Segoe UI Semilight" panose="020B0402040204020203" pitchFamily="34" charset="0"/>
              </a:rPr>
              <a:t>“make it four hundred.”</a:t>
            </a:r>
          </a:p>
        </p:txBody>
      </p:sp>
    </p:spTree>
    <p:extLst>
      <p:ext uri="{BB962C8B-B14F-4D97-AF65-F5344CB8AC3E}">
        <p14:creationId xmlns:p14="http://schemas.microsoft.com/office/powerpoint/2010/main" val="28836684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6A1B-B127-4A3E-9DDB-A78A3A970BBC}"/>
              </a:ext>
            </a:extLst>
          </p:cNvPr>
          <p:cNvSpPr>
            <a:spLocks noGrp="1"/>
          </p:cNvSpPr>
          <p:nvPr>
            <p:ph type="title"/>
          </p:nvPr>
        </p:nvSpPr>
        <p:spPr>
          <a:xfrm>
            <a:off x="800100" y="855241"/>
            <a:ext cx="7543800" cy="720197"/>
          </a:xfrm>
        </p:spPr>
        <p:txBody>
          <a:bodyPr>
            <a:spAutoFit/>
          </a:bodyPr>
          <a:lstStyle/>
          <a:p>
            <a:r>
              <a:rPr lang="en-US" dirty="0">
                <a:solidFill>
                  <a:schemeClr val="tx1"/>
                </a:solidFill>
                <a:latin typeface="Segoe UI Semibold" panose="020B0702040204020203" pitchFamily="34" charset="0"/>
                <a:cs typeface="Segoe UI Semibold" panose="020B0702040204020203" pitchFamily="34" charset="0"/>
              </a:rPr>
              <a:t>The Unrighteous Steward</a:t>
            </a:r>
          </a:p>
        </p:txBody>
      </p:sp>
      <p:sp>
        <p:nvSpPr>
          <p:cNvPr id="3" name="Content Placeholder 2">
            <a:extLst>
              <a:ext uri="{FF2B5EF4-FFF2-40B4-BE49-F238E27FC236}">
                <a16:creationId xmlns:a16="http://schemas.microsoft.com/office/drawing/2014/main" id="{435A2CAA-6BCE-4E65-9FA0-D05F5C3D17C1}"/>
              </a:ext>
            </a:extLst>
          </p:cNvPr>
          <p:cNvSpPr>
            <a:spLocks noGrp="1"/>
          </p:cNvSpPr>
          <p:nvPr>
            <p:ph idx="1"/>
          </p:nvPr>
        </p:nvSpPr>
        <p:spPr>
          <a:xfrm>
            <a:off x="75414" y="1817160"/>
            <a:ext cx="8946038" cy="4342214"/>
          </a:xfrm>
        </p:spPr>
        <p:txBody>
          <a:bodyPr wrap="square">
            <a:spAutoFit/>
          </a:bodyPr>
          <a:lstStyle/>
          <a:p>
            <a:r>
              <a:rPr lang="en-US" sz="2800" b="1" dirty="0">
                <a:solidFill>
                  <a:schemeClr val="tx1"/>
                </a:solidFill>
                <a:latin typeface="Segoe UI Semilight" panose="020B0402040204020203" pitchFamily="34" charset="0"/>
                <a:cs typeface="Segoe UI Semilight" panose="020B0402040204020203" pitchFamily="34" charset="0"/>
              </a:rPr>
              <a:t>Context: Plan for his lord’s debtors: Luke 16:5-7</a:t>
            </a:r>
          </a:p>
          <a:p>
            <a:r>
              <a:rPr lang="en-US" i="1" dirty="0">
                <a:solidFill>
                  <a:schemeClr val="tx1"/>
                </a:solidFill>
                <a:latin typeface="Segoe UI Semilight" panose="020B0402040204020203" pitchFamily="34" charset="0"/>
                <a:cs typeface="Segoe UI Semilight" panose="020B0402040204020203" pitchFamily="34" charset="0"/>
              </a:rPr>
              <a:t>5 And calling to him each one of his lord's debtors, he said to the first, How much </a:t>
            </a:r>
            <a:r>
              <a:rPr lang="en-US" i="1" dirty="0" err="1">
                <a:solidFill>
                  <a:schemeClr val="tx1"/>
                </a:solidFill>
                <a:latin typeface="Segoe UI Semilight" panose="020B0402040204020203" pitchFamily="34" charset="0"/>
                <a:cs typeface="Segoe UI Semilight" panose="020B0402040204020203" pitchFamily="34" charset="0"/>
              </a:rPr>
              <a:t>owest</a:t>
            </a:r>
            <a:r>
              <a:rPr lang="en-US" i="1" dirty="0">
                <a:solidFill>
                  <a:schemeClr val="tx1"/>
                </a:solidFill>
                <a:latin typeface="Segoe UI Semilight" panose="020B0402040204020203" pitchFamily="34" charset="0"/>
                <a:cs typeface="Segoe UI Semilight" panose="020B0402040204020203" pitchFamily="34" charset="0"/>
              </a:rPr>
              <a:t> thou unto my lord?</a:t>
            </a:r>
          </a:p>
          <a:p>
            <a:r>
              <a:rPr lang="en-US" i="1" dirty="0">
                <a:solidFill>
                  <a:schemeClr val="tx1"/>
                </a:solidFill>
                <a:latin typeface="Segoe UI Semilight" panose="020B0402040204020203" pitchFamily="34" charset="0"/>
                <a:cs typeface="Segoe UI Semilight" panose="020B0402040204020203" pitchFamily="34" charset="0"/>
              </a:rPr>
              <a:t>7 Then said he to another, And how much </a:t>
            </a:r>
            <a:r>
              <a:rPr lang="en-US" i="1" dirty="0" err="1">
                <a:solidFill>
                  <a:schemeClr val="tx1"/>
                </a:solidFill>
                <a:latin typeface="Segoe UI Semilight" panose="020B0402040204020203" pitchFamily="34" charset="0"/>
                <a:cs typeface="Segoe UI Semilight" panose="020B0402040204020203" pitchFamily="34" charset="0"/>
              </a:rPr>
              <a:t>owest</a:t>
            </a:r>
            <a:r>
              <a:rPr lang="en-US" i="1" dirty="0">
                <a:solidFill>
                  <a:schemeClr val="tx1"/>
                </a:solidFill>
                <a:latin typeface="Segoe UI Semilight" panose="020B0402040204020203" pitchFamily="34" charset="0"/>
                <a:cs typeface="Segoe UI Semilight" panose="020B0402040204020203" pitchFamily="34" charset="0"/>
              </a:rPr>
              <a:t> thou? And he said, A hundred measures of wheat. He saith unto him, Take thy bond, and write fourscore.</a:t>
            </a:r>
          </a:p>
          <a:p>
            <a:pPr>
              <a:buFont typeface="Wingdings" panose="05000000000000000000" pitchFamily="2" charset="2"/>
              <a:buChar char="Ø"/>
            </a:pPr>
            <a:r>
              <a:rPr lang="en-US" b="1" dirty="0">
                <a:solidFill>
                  <a:schemeClr val="tx1"/>
                </a:solidFill>
                <a:latin typeface="Segoe UI Semilight" panose="020B0402040204020203" pitchFamily="34" charset="0"/>
                <a:cs typeface="Segoe UI Semilight" panose="020B0402040204020203" pitchFamily="34" charset="0"/>
              </a:rPr>
              <a:t>A measure (</a:t>
            </a:r>
            <a:r>
              <a:rPr lang="en-US" b="1" dirty="0" err="1">
                <a:solidFill>
                  <a:schemeClr val="tx1"/>
                </a:solidFill>
                <a:latin typeface="Segoe UI Semilight" panose="020B0402040204020203" pitchFamily="34" charset="0"/>
                <a:cs typeface="Segoe UI Semilight" panose="020B0402040204020203" pitchFamily="34" charset="0"/>
              </a:rPr>
              <a:t>kor</a:t>
            </a:r>
            <a:r>
              <a:rPr lang="en-US" b="1" dirty="0">
                <a:solidFill>
                  <a:schemeClr val="tx1"/>
                </a:solidFill>
                <a:latin typeface="Segoe UI Semilight" panose="020B0402040204020203" pitchFamily="34" charset="0"/>
                <a:cs typeface="Segoe UI Semilight" panose="020B0402040204020203" pitchFamily="34" charset="0"/>
              </a:rPr>
              <a:t>) of wheat was worth between 25 and 30 denarii (Marshall, 619; Bock, 1331). Since a denarius was paid to the common laborer as a day’s wage, one</a:t>
            </a:r>
            <a:r>
              <a:rPr lang="en-US" b="1" i="1" dirty="0">
                <a:solidFill>
                  <a:schemeClr val="tx1"/>
                </a:solidFill>
                <a:latin typeface="Segoe UI Semilight" panose="020B0402040204020203" pitchFamily="34" charset="0"/>
                <a:cs typeface="Segoe UI Semilight" panose="020B0402040204020203" pitchFamily="34" charset="0"/>
              </a:rPr>
              <a:t> </a:t>
            </a:r>
            <a:r>
              <a:rPr lang="en-US" b="1" i="1" dirty="0" err="1">
                <a:solidFill>
                  <a:schemeClr val="tx1"/>
                </a:solidFill>
                <a:latin typeface="Segoe UI Semilight" panose="020B0402040204020203" pitchFamily="34" charset="0"/>
                <a:cs typeface="Segoe UI Semilight" panose="020B0402040204020203" pitchFamily="34" charset="0"/>
              </a:rPr>
              <a:t>kor</a:t>
            </a:r>
            <a:r>
              <a:rPr lang="en-US" b="1" i="1" dirty="0">
                <a:solidFill>
                  <a:schemeClr val="tx1"/>
                </a:solidFill>
                <a:latin typeface="Segoe UI Semilight" panose="020B0402040204020203" pitchFamily="34" charset="0"/>
                <a:cs typeface="Segoe UI Semilight" panose="020B0402040204020203" pitchFamily="34" charset="0"/>
              </a:rPr>
              <a:t> </a:t>
            </a:r>
            <a:r>
              <a:rPr lang="en-US" b="1" dirty="0">
                <a:solidFill>
                  <a:schemeClr val="tx1"/>
                </a:solidFill>
                <a:latin typeface="Segoe UI Semilight" panose="020B0402040204020203" pitchFamily="34" charset="0"/>
                <a:cs typeface="Segoe UI Semilight" panose="020B0402040204020203" pitchFamily="34" charset="0"/>
              </a:rPr>
              <a:t>of wheat was approximately equivalent to a month’s salary. This man had one-hundred </a:t>
            </a:r>
            <a:r>
              <a:rPr lang="en-US" b="1" i="1" dirty="0" err="1">
                <a:solidFill>
                  <a:schemeClr val="tx1"/>
                </a:solidFill>
                <a:latin typeface="Segoe UI Semilight" panose="020B0402040204020203" pitchFamily="34" charset="0"/>
                <a:cs typeface="Segoe UI Semilight" panose="020B0402040204020203" pitchFamily="34" charset="0"/>
              </a:rPr>
              <a:t>kor.</a:t>
            </a:r>
            <a:br>
              <a:rPr lang="en-US" b="1" i="1" dirty="0">
                <a:solidFill>
                  <a:schemeClr val="tx1"/>
                </a:solidFill>
                <a:latin typeface="Segoe UI Semilight" panose="020B0402040204020203" pitchFamily="34" charset="0"/>
                <a:cs typeface="Segoe UI Semilight" panose="020B0402040204020203" pitchFamily="34" charset="0"/>
              </a:rPr>
            </a:br>
            <a:r>
              <a:rPr lang="en-US" sz="1800" b="1" dirty="0">
                <a:solidFill>
                  <a:schemeClr val="tx1"/>
                </a:solidFill>
                <a:latin typeface="Segoe UI Semilight" panose="020B0402040204020203" pitchFamily="34" charset="0"/>
                <a:cs typeface="Segoe UI Semilight" panose="020B0402040204020203" pitchFamily="34" charset="0"/>
              </a:rPr>
              <a:t>(see: C.G. Caldwell, </a:t>
            </a:r>
            <a:r>
              <a:rPr lang="en-US" sz="1800" b="1" i="1" dirty="0">
                <a:solidFill>
                  <a:schemeClr val="tx1"/>
                </a:solidFill>
                <a:latin typeface="Segoe UI Semilight" panose="020B0402040204020203" pitchFamily="34" charset="0"/>
                <a:cs typeface="Segoe UI Semilight" panose="020B0402040204020203" pitchFamily="34" charset="0"/>
              </a:rPr>
              <a:t>Luke</a:t>
            </a:r>
            <a:r>
              <a:rPr lang="en-US" sz="1800" b="1" dirty="0">
                <a:solidFill>
                  <a:schemeClr val="tx1"/>
                </a:solidFill>
                <a:latin typeface="Segoe UI Semilight" panose="020B0402040204020203" pitchFamily="34" charset="0"/>
                <a:cs typeface="Segoe UI Semilight" panose="020B0402040204020203" pitchFamily="34" charset="0"/>
              </a:rPr>
              <a:t>, Truth Commentaries, pages 861-862)</a:t>
            </a:r>
            <a:endParaRPr lang="en-US" b="1" dirty="0">
              <a:solidFill>
                <a:schemeClr val="tx1"/>
              </a:solidFill>
              <a:latin typeface="Segoe UI Semilight" panose="020B0402040204020203" pitchFamily="34" charset="0"/>
              <a:cs typeface="Segoe UI Semilight" panose="020B0402040204020203" pitchFamily="34" charset="0"/>
            </a:endParaRPr>
          </a:p>
          <a:p>
            <a:pPr>
              <a:buFont typeface="Wingdings" panose="05000000000000000000" pitchFamily="2" charset="2"/>
              <a:buChar char="Ø"/>
            </a:pPr>
            <a:r>
              <a:rPr lang="en-US" b="1" dirty="0">
                <a:solidFill>
                  <a:schemeClr val="tx1"/>
                </a:solidFill>
                <a:latin typeface="Segoe UI Semilight" panose="020B0402040204020203" pitchFamily="34" charset="0"/>
                <a:cs typeface="Segoe UI Semilight" panose="020B0402040204020203" pitchFamily="34" charset="0"/>
              </a:rPr>
              <a:t>The NIV roughly translates the man owed one thousand bushels and the steward’s command, </a:t>
            </a:r>
            <a:r>
              <a:rPr lang="en-US" b="1" i="1" dirty="0">
                <a:solidFill>
                  <a:schemeClr val="tx1"/>
                </a:solidFill>
                <a:latin typeface="Segoe UI Semilight" panose="020B0402040204020203" pitchFamily="34" charset="0"/>
                <a:cs typeface="Segoe UI Semilight" panose="020B0402040204020203" pitchFamily="34" charset="0"/>
              </a:rPr>
              <a:t>“make it eight hundred.”</a:t>
            </a:r>
          </a:p>
        </p:txBody>
      </p:sp>
    </p:spTree>
    <p:extLst>
      <p:ext uri="{BB962C8B-B14F-4D97-AF65-F5344CB8AC3E}">
        <p14:creationId xmlns:p14="http://schemas.microsoft.com/office/powerpoint/2010/main" val="20501045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6A1B-B127-4A3E-9DDB-A78A3A970BBC}"/>
              </a:ext>
            </a:extLst>
          </p:cNvPr>
          <p:cNvSpPr>
            <a:spLocks noGrp="1"/>
          </p:cNvSpPr>
          <p:nvPr>
            <p:ph type="title"/>
          </p:nvPr>
        </p:nvSpPr>
        <p:spPr>
          <a:xfrm>
            <a:off x="800100" y="855241"/>
            <a:ext cx="7543800" cy="720197"/>
          </a:xfrm>
        </p:spPr>
        <p:txBody>
          <a:bodyPr>
            <a:spAutoFit/>
          </a:bodyPr>
          <a:lstStyle/>
          <a:p>
            <a:r>
              <a:rPr lang="en-US" dirty="0">
                <a:solidFill>
                  <a:schemeClr val="tx1"/>
                </a:solidFill>
                <a:latin typeface="Segoe UI Semibold" panose="020B0702040204020203" pitchFamily="34" charset="0"/>
                <a:cs typeface="Segoe UI Semibold" panose="020B0702040204020203" pitchFamily="34" charset="0"/>
              </a:rPr>
              <a:t>The Unrighteous Steward</a:t>
            </a:r>
          </a:p>
        </p:txBody>
      </p:sp>
      <p:sp>
        <p:nvSpPr>
          <p:cNvPr id="3" name="Content Placeholder 2">
            <a:extLst>
              <a:ext uri="{FF2B5EF4-FFF2-40B4-BE49-F238E27FC236}">
                <a16:creationId xmlns:a16="http://schemas.microsoft.com/office/drawing/2014/main" id="{435A2CAA-6BCE-4E65-9FA0-D05F5C3D17C1}"/>
              </a:ext>
            </a:extLst>
          </p:cNvPr>
          <p:cNvSpPr>
            <a:spLocks noGrp="1"/>
          </p:cNvSpPr>
          <p:nvPr>
            <p:ph idx="1"/>
          </p:nvPr>
        </p:nvSpPr>
        <p:spPr>
          <a:xfrm>
            <a:off x="400051" y="1845735"/>
            <a:ext cx="8524874" cy="3609193"/>
          </a:xfrm>
        </p:spPr>
        <p:txBody>
          <a:bodyPr>
            <a:spAutoFit/>
          </a:bodyPr>
          <a:lstStyle/>
          <a:p>
            <a:r>
              <a:rPr lang="en-US" sz="3200" b="1" dirty="0">
                <a:solidFill>
                  <a:schemeClr val="tx1"/>
                </a:solidFill>
                <a:latin typeface="Segoe UI Semilight" panose="020B0402040204020203" pitchFamily="34" charset="0"/>
                <a:cs typeface="Segoe UI Semilight" panose="020B0402040204020203" pitchFamily="34" charset="0"/>
              </a:rPr>
              <a:t>Context: Plan for his lord’s debtors: Luke 16:5-7</a:t>
            </a:r>
          </a:p>
          <a:p>
            <a:pPr>
              <a:buFont typeface="Wingdings" panose="05000000000000000000" pitchFamily="2" charset="2"/>
              <a:buChar char="Ø"/>
            </a:pPr>
            <a:r>
              <a:rPr lang="en-US" sz="2800" b="1" dirty="0">
                <a:solidFill>
                  <a:schemeClr val="tx1"/>
                </a:solidFill>
                <a:latin typeface="Segoe UI Semilight" panose="020B0402040204020203" pitchFamily="34" charset="0"/>
                <a:cs typeface="Segoe UI Semilight" panose="020B0402040204020203" pitchFamily="34" charset="0"/>
              </a:rPr>
              <a:t>His lord’s debtors were probably merchants who had accepted oil or wheat on consignment and signed notes for it in their own handwriting.</a:t>
            </a:r>
          </a:p>
          <a:p>
            <a:pPr>
              <a:buFont typeface="Wingdings" panose="05000000000000000000" pitchFamily="2" charset="2"/>
              <a:buChar char="Ø"/>
            </a:pPr>
            <a:r>
              <a:rPr lang="en-US" sz="2800" b="1" dirty="0">
                <a:solidFill>
                  <a:schemeClr val="tx1"/>
                </a:solidFill>
                <a:latin typeface="Segoe UI Semilight" panose="020B0402040204020203" pitchFamily="34" charset="0"/>
                <a:cs typeface="Segoe UI Semilight" panose="020B0402040204020203" pitchFamily="34" charset="0"/>
              </a:rPr>
              <a:t>NOTE: The steward instructed the debtor to use his own hand to change the bill. He told the debtor to lie about the amount of commodity he had owed all along!</a:t>
            </a:r>
          </a:p>
        </p:txBody>
      </p:sp>
    </p:spTree>
    <p:extLst>
      <p:ext uri="{BB962C8B-B14F-4D97-AF65-F5344CB8AC3E}">
        <p14:creationId xmlns:p14="http://schemas.microsoft.com/office/powerpoint/2010/main" val="24637949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6A1B-B127-4A3E-9DDB-A78A3A970BBC}"/>
              </a:ext>
            </a:extLst>
          </p:cNvPr>
          <p:cNvSpPr>
            <a:spLocks noGrp="1"/>
          </p:cNvSpPr>
          <p:nvPr>
            <p:ph type="title"/>
          </p:nvPr>
        </p:nvSpPr>
        <p:spPr>
          <a:xfrm>
            <a:off x="800100" y="855241"/>
            <a:ext cx="7543800" cy="720197"/>
          </a:xfrm>
        </p:spPr>
        <p:txBody>
          <a:bodyPr>
            <a:spAutoFit/>
          </a:bodyPr>
          <a:lstStyle/>
          <a:p>
            <a:r>
              <a:rPr lang="en-US" dirty="0">
                <a:solidFill>
                  <a:schemeClr val="tx1"/>
                </a:solidFill>
                <a:latin typeface="Segoe UI Semibold" panose="020B0702040204020203" pitchFamily="34" charset="0"/>
                <a:cs typeface="Segoe UI Semibold" panose="020B0702040204020203" pitchFamily="34" charset="0"/>
              </a:rPr>
              <a:t>The Unrighteous Steward</a:t>
            </a:r>
          </a:p>
        </p:txBody>
      </p:sp>
      <p:sp>
        <p:nvSpPr>
          <p:cNvPr id="3" name="Content Placeholder 2">
            <a:extLst>
              <a:ext uri="{FF2B5EF4-FFF2-40B4-BE49-F238E27FC236}">
                <a16:creationId xmlns:a16="http://schemas.microsoft.com/office/drawing/2014/main" id="{435A2CAA-6BCE-4E65-9FA0-D05F5C3D17C1}"/>
              </a:ext>
            </a:extLst>
          </p:cNvPr>
          <p:cNvSpPr>
            <a:spLocks noGrp="1"/>
          </p:cNvSpPr>
          <p:nvPr>
            <p:ph idx="1"/>
          </p:nvPr>
        </p:nvSpPr>
        <p:spPr>
          <a:xfrm>
            <a:off x="400051" y="1845735"/>
            <a:ext cx="8524874" cy="4164217"/>
          </a:xfrm>
        </p:spPr>
        <p:txBody>
          <a:bodyPr>
            <a:spAutoFit/>
          </a:bodyPr>
          <a:lstStyle/>
          <a:p>
            <a:r>
              <a:rPr lang="en-US" sz="2400" b="1" dirty="0">
                <a:solidFill>
                  <a:schemeClr val="tx1"/>
                </a:solidFill>
                <a:latin typeface="Segoe UI Semilight" panose="020B0402040204020203" pitchFamily="34" charset="0"/>
                <a:cs typeface="Segoe UI Semilight" panose="020B0402040204020203" pitchFamily="34" charset="0"/>
              </a:rPr>
              <a:t>Context: Plan for his lord’s debtors: Luke 16:5-7</a:t>
            </a:r>
          </a:p>
          <a:p>
            <a:pPr marL="0" indent="0">
              <a:buNone/>
            </a:pPr>
            <a:r>
              <a:rPr lang="en-US" sz="2800" b="1" dirty="0">
                <a:solidFill>
                  <a:schemeClr val="tx1"/>
                </a:solidFill>
                <a:latin typeface="Segoe UI Semilight" panose="020B0402040204020203" pitchFamily="34" charset="0"/>
                <a:cs typeface="Segoe UI Semilight" panose="020B0402040204020203" pitchFamily="34" charset="0"/>
              </a:rPr>
              <a:t>The Plot Thickens:</a:t>
            </a:r>
          </a:p>
          <a:p>
            <a:pPr>
              <a:buFont typeface="Wingdings" panose="05000000000000000000" pitchFamily="2" charset="2"/>
              <a:buChar char="Ø"/>
            </a:pPr>
            <a:r>
              <a:rPr lang="en-US" b="1" dirty="0">
                <a:solidFill>
                  <a:schemeClr val="tx1"/>
                </a:solidFill>
                <a:latin typeface="Segoe UI Semilight" panose="020B0402040204020203" pitchFamily="34" charset="0"/>
                <a:cs typeface="Segoe UI Semilight" panose="020B0402040204020203" pitchFamily="34" charset="0"/>
              </a:rPr>
              <a:t>The Effects Of This Shrewd Scheme:</a:t>
            </a:r>
          </a:p>
          <a:p>
            <a:pPr lvl="1"/>
            <a:r>
              <a:rPr lang="en-US" sz="2000" b="1" dirty="0">
                <a:solidFill>
                  <a:schemeClr val="tx1"/>
                </a:solidFill>
                <a:latin typeface="Segoe UI Semilight" panose="020B0402040204020203" pitchFamily="34" charset="0"/>
                <a:cs typeface="Segoe UI Semilight" panose="020B0402040204020203" pitchFamily="34" charset="0"/>
              </a:rPr>
              <a:t>First, it would cause the debtor to be grateful. He would certainly think of the steward as a friend and take him into his house.</a:t>
            </a:r>
          </a:p>
          <a:p>
            <a:pPr lvl="1"/>
            <a:r>
              <a:rPr lang="en-US" sz="2000" b="1" dirty="0">
                <a:solidFill>
                  <a:schemeClr val="tx1"/>
                </a:solidFill>
                <a:latin typeface="Segoe UI Semilight" panose="020B0402040204020203" pitchFamily="34" charset="0"/>
                <a:cs typeface="Segoe UI Semilight" panose="020B0402040204020203" pitchFamily="34" charset="0"/>
              </a:rPr>
              <a:t>Second, if the debtor later did not respond as the steward wished, the fact that he had personally written the reduced note would involve him in the misdeed against the master’s net worth.</a:t>
            </a:r>
          </a:p>
          <a:p>
            <a:pPr>
              <a:buFont typeface="Wingdings" panose="05000000000000000000" pitchFamily="2" charset="2"/>
              <a:buChar char="Ø"/>
            </a:pPr>
            <a:r>
              <a:rPr lang="en-US" sz="2400" b="1" dirty="0">
                <a:solidFill>
                  <a:schemeClr val="tx1"/>
                </a:solidFill>
                <a:latin typeface="Segoe UI Semilight" panose="020B0402040204020203" pitchFamily="34" charset="0"/>
                <a:cs typeface="Segoe UI Semilight" panose="020B0402040204020203" pitchFamily="34" charset="0"/>
              </a:rPr>
              <a:t>The steward could blackmail him for having altered the bill. The new note would be in the debtor’s own handwriting, not in the steward’s hand.</a:t>
            </a:r>
          </a:p>
        </p:txBody>
      </p:sp>
    </p:spTree>
    <p:extLst>
      <p:ext uri="{BB962C8B-B14F-4D97-AF65-F5344CB8AC3E}">
        <p14:creationId xmlns:p14="http://schemas.microsoft.com/office/powerpoint/2010/main" val="2266649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171452" y="38497"/>
            <a:ext cx="8772525" cy="1661993"/>
          </a:xfrm>
        </p:spPr>
        <p:txBody>
          <a:bodyPr>
            <a:spAutoFit/>
          </a:bodyPr>
          <a:lstStyle/>
          <a:p>
            <a:pPr algn="ctr"/>
            <a:r>
              <a:rPr lang="en-US" sz="6000" cap="small" dirty="0">
                <a:solidFill>
                  <a:schemeClr val="tx1"/>
                </a:solidFill>
                <a:latin typeface="Segoe UI Semibold" panose="020B0702040204020203" pitchFamily="34" charset="0"/>
                <a:cs typeface="Segoe UI Semibold" panose="020B0702040204020203" pitchFamily="34" charset="0"/>
              </a:rPr>
              <a:t>Sons of this Age are Shrewd</a:t>
            </a: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466726" y="2374715"/>
            <a:ext cx="8286751" cy="3216265"/>
          </a:xfrm>
        </p:spPr>
        <p:txBody>
          <a:bodyPr>
            <a:spAutoFit/>
          </a:bodyPr>
          <a:lstStyle/>
          <a:p>
            <a:pPr marL="0" indent="0">
              <a:lnSpc>
                <a:spcPct val="100000"/>
              </a:lnSpc>
              <a:spcBef>
                <a:spcPts val="2400"/>
              </a:spcBef>
              <a:spcAft>
                <a:spcPts val="0"/>
              </a:spcAft>
              <a:buNone/>
            </a:pPr>
            <a:r>
              <a:rPr lang="en-US" sz="4000" dirty="0">
                <a:solidFill>
                  <a:schemeClr val="tx1"/>
                </a:solidFill>
                <a:latin typeface="Segoe UI Semilight" panose="020B0402040204020203" pitchFamily="34" charset="0"/>
                <a:cs typeface="Segoe UI Semilight" panose="020B0402040204020203" pitchFamily="34" charset="0"/>
              </a:rPr>
              <a:t>Luke 16:8, </a:t>
            </a:r>
            <a:r>
              <a:rPr lang="en-US" sz="4000" i="1" dirty="0">
                <a:solidFill>
                  <a:schemeClr val="tx1"/>
                </a:solidFill>
                <a:latin typeface="Segoe UI Semilight" panose="020B0402040204020203" pitchFamily="34" charset="0"/>
                <a:cs typeface="Segoe UI Semilight" panose="020B0402040204020203" pitchFamily="34" charset="0"/>
              </a:rPr>
              <a:t>“And </a:t>
            </a:r>
            <a:r>
              <a:rPr lang="en-US" sz="4300" b="1" i="1" u="sng" dirty="0">
                <a:solidFill>
                  <a:schemeClr val="tx1"/>
                </a:solidFill>
                <a:latin typeface="Segoe UI Semilight" panose="020B0402040204020203" pitchFamily="34" charset="0"/>
                <a:cs typeface="Segoe UI Semilight" panose="020B0402040204020203" pitchFamily="34" charset="0"/>
              </a:rPr>
              <a:t>his lord</a:t>
            </a:r>
            <a:r>
              <a:rPr lang="en-US" sz="4300" b="1" i="1" dirty="0">
                <a:solidFill>
                  <a:schemeClr val="tx1"/>
                </a:solidFill>
                <a:latin typeface="Segoe UI Semilight" panose="020B0402040204020203" pitchFamily="34" charset="0"/>
                <a:cs typeface="Segoe UI Semilight" panose="020B0402040204020203" pitchFamily="34" charset="0"/>
              </a:rPr>
              <a:t> </a:t>
            </a:r>
            <a:r>
              <a:rPr lang="en-US" sz="4000" i="1" dirty="0">
                <a:solidFill>
                  <a:schemeClr val="tx1"/>
                </a:solidFill>
                <a:latin typeface="Segoe UI Semilight" panose="020B0402040204020203" pitchFamily="34" charset="0"/>
                <a:cs typeface="Segoe UI Semilight" panose="020B0402040204020203" pitchFamily="34" charset="0"/>
              </a:rPr>
              <a:t>commended the unrighteous steward because he had done wisely: for the sons of this world are for their own generation wiser than the sons of the light.”</a:t>
            </a:r>
          </a:p>
        </p:txBody>
      </p:sp>
      <p:sp>
        <p:nvSpPr>
          <p:cNvPr id="5" name="TextBox 4">
            <a:extLst>
              <a:ext uri="{FF2B5EF4-FFF2-40B4-BE49-F238E27FC236}">
                <a16:creationId xmlns:a16="http://schemas.microsoft.com/office/drawing/2014/main" id="{AA504640-EE8F-4611-99C5-13E74A0919AA}"/>
              </a:ext>
            </a:extLst>
          </p:cNvPr>
          <p:cNvSpPr txBox="1"/>
          <p:nvPr/>
        </p:nvSpPr>
        <p:spPr>
          <a:xfrm>
            <a:off x="10158484" y="6523635"/>
            <a:ext cx="232012" cy="276999"/>
          </a:xfrm>
          <a:prstGeom prst="rect">
            <a:avLst/>
          </a:prstGeom>
          <a:noFill/>
        </p:spPr>
        <p:txBody>
          <a:bodyPr wrap="square" rtlCol="0">
            <a:spAutoFit/>
          </a:bodyPr>
          <a:lstStyle/>
          <a:p>
            <a:pPr algn="ctr" defTabSz="457200">
              <a:defRPr/>
            </a:pPr>
            <a:r>
              <a:rPr lang="en-US" sz="1200" dirty="0">
                <a:solidFill>
                  <a:prstClr val="white"/>
                </a:solidFill>
                <a:latin typeface="Segoe UI Semilight" panose="020B0402040204020203" pitchFamily="34" charset="0"/>
                <a:cs typeface="Segoe UI Semilight" panose="020B0402040204020203" pitchFamily="34" charset="0"/>
              </a:rPr>
              <a:t>3</a:t>
            </a:r>
          </a:p>
        </p:txBody>
      </p:sp>
    </p:spTree>
    <p:extLst>
      <p:ext uri="{BB962C8B-B14F-4D97-AF65-F5344CB8AC3E}">
        <p14:creationId xmlns:p14="http://schemas.microsoft.com/office/powerpoint/2010/main" val="40358983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171452" y="38497"/>
            <a:ext cx="8772525" cy="1661993"/>
          </a:xfrm>
        </p:spPr>
        <p:txBody>
          <a:bodyPr>
            <a:spAutoFit/>
          </a:bodyPr>
          <a:lstStyle/>
          <a:p>
            <a:pPr algn="ctr"/>
            <a:r>
              <a:rPr lang="en-US" sz="6000" cap="small" dirty="0">
                <a:solidFill>
                  <a:schemeClr val="tx1"/>
                </a:solidFill>
                <a:latin typeface="Segoe UI Semibold" panose="020B0702040204020203" pitchFamily="34" charset="0"/>
                <a:cs typeface="Segoe UI Semibold" panose="020B0702040204020203" pitchFamily="34" charset="0"/>
              </a:rPr>
              <a:t>Sons of this Age are Shrewd</a:t>
            </a: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466726" y="2374715"/>
            <a:ext cx="8286751" cy="3785652"/>
          </a:xfrm>
        </p:spPr>
        <p:txBody>
          <a:bodyPr>
            <a:spAutoFit/>
          </a:bodyPr>
          <a:lstStyle/>
          <a:p>
            <a:pPr>
              <a:lnSpc>
                <a:spcPct val="100000"/>
              </a:lnSpc>
              <a:spcBef>
                <a:spcPts val="2400"/>
              </a:spcBef>
              <a:spcAft>
                <a:spcPts val="0"/>
              </a:spcAft>
              <a:buFont typeface="Wingdings" panose="05000000000000000000" pitchFamily="2" charset="2"/>
              <a:buChar char="Ø"/>
            </a:pPr>
            <a:r>
              <a:rPr lang="en-US" sz="4400" b="1" dirty="0">
                <a:solidFill>
                  <a:schemeClr val="tx1"/>
                </a:solidFill>
                <a:latin typeface="Segoe UI Semilight" panose="020B0402040204020203" pitchFamily="34" charset="0"/>
                <a:cs typeface="Segoe UI Semilight" panose="020B0402040204020203" pitchFamily="34" charset="0"/>
              </a:rPr>
              <a:t>Sons of this age are committed to survival</a:t>
            </a:r>
            <a:r>
              <a:rPr lang="en-US" sz="4400" dirty="0">
                <a:solidFill>
                  <a:schemeClr val="tx1"/>
                </a:solidFill>
                <a:latin typeface="Segoe UI Semilight" panose="020B0402040204020203" pitchFamily="34" charset="0"/>
                <a:cs typeface="Segoe UI Semilight" panose="020B0402040204020203" pitchFamily="34" charset="0"/>
              </a:rPr>
              <a:t>. Luke 16:1-8 (3-4)</a:t>
            </a:r>
          </a:p>
          <a:p>
            <a:pPr>
              <a:lnSpc>
                <a:spcPct val="100000"/>
              </a:lnSpc>
              <a:spcBef>
                <a:spcPts val="2400"/>
              </a:spcBef>
              <a:spcAft>
                <a:spcPts val="0"/>
              </a:spcAft>
              <a:buFont typeface="Wingdings" panose="05000000000000000000" pitchFamily="2" charset="2"/>
              <a:buChar char="Ø"/>
            </a:pPr>
            <a:r>
              <a:rPr lang="en-US" sz="4400" b="1" dirty="0">
                <a:solidFill>
                  <a:schemeClr val="tx1"/>
                </a:solidFill>
                <a:latin typeface="Segoe UI Semilight" panose="020B0402040204020203" pitchFamily="34" charset="0"/>
                <a:cs typeface="Segoe UI Semilight" panose="020B0402040204020203" pitchFamily="34" charset="0"/>
              </a:rPr>
              <a:t>Sons of light are to be committed to spiritual survival. </a:t>
            </a:r>
            <a:r>
              <a:rPr lang="en-US" sz="4400" dirty="0">
                <a:solidFill>
                  <a:schemeClr val="tx1"/>
                </a:solidFill>
                <a:latin typeface="Segoe UI Semilight" panose="020B0402040204020203" pitchFamily="34" charset="0"/>
                <a:cs typeface="Segoe UI Semilight" panose="020B0402040204020203" pitchFamily="34" charset="0"/>
              </a:rPr>
              <a:t>Colossians 3:1-11</a:t>
            </a:r>
            <a:endParaRPr lang="en-US" sz="4000" dirty="0">
              <a:solidFill>
                <a:schemeClr val="tx1"/>
              </a:solidFill>
              <a:latin typeface="Segoe UI Semilight" panose="020B0402040204020203" pitchFamily="34" charset="0"/>
              <a:cs typeface="Segoe UI Semilight" panose="020B0402040204020203" pitchFamily="34" charset="0"/>
            </a:endParaRPr>
          </a:p>
        </p:txBody>
      </p:sp>
      <p:sp>
        <p:nvSpPr>
          <p:cNvPr id="5" name="TextBox 4">
            <a:extLst>
              <a:ext uri="{FF2B5EF4-FFF2-40B4-BE49-F238E27FC236}">
                <a16:creationId xmlns:a16="http://schemas.microsoft.com/office/drawing/2014/main" id="{AA504640-EE8F-4611-99C5-13E74A0919AA}"/>
              </a:ext>
            </a:extLst>
          </p:cNvPr>
          <p:cNvSpPr txBox="1"/>
          <p:nvPr/>
        </p:nvSpPr>
        <p:spPr>
          <a:xfrm>
            <a:off x="10158484" y="6523635"/>
            <a:ext cx="232012" cy="276999"/>
          </a:xfrm>
          <a:prstGeom prst="rect">
            <a:avLst/>
          </a:prstGeom>
          <a:noFill/>
        </p:spPr>
        <p:txBody>
          <a:bodyPr wrap="square" rtlCol="0">
            <a:spAutoFit/>
          </a:bodyPr>
          <a:lstStyle/>
          <a:p>
            <a:pPr algn="ctr" defTabSz="457200">
              <a:defRPr/>
            </a:pPr>
            <a:r>
              <a:rPr lang="en-US" sz="1200" dirty="0">
                <a:solidFill>
                  <a:prstClr val="white"/>
                </a:solidFill>
                <a:latin typeface="Segoe UI Semilight" panose="020B0402040204020203" pitchFamily="34" charset="0"/>
                <a:cs typeface="Segoe UI Semilight" panose="020B0402040204020203" pitchFamily="34" charset="0"/>
              </a:rPr>
              <a:t>3</a:t>
            </a:r>
          </a:p>
        </p:txBody>
      </p:sp>
    </p:spTree>
    <p:extLst>
      <p:ext uri="{BB962C8B-B14F-4D97-AF65-F5344CB8AC3E}">
        <p14:creationId xmlns:p14="http://schemas.microsoft.com/office/powerpoint/2010/main" val="14635807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209552" y="38497"/>
            <a:ext cx="8715375" cy="1661993"/>
          </a:xfrm>
        </p:spPr>
        <p:txBody>
          <a:bodyPr>
            <a:spAutoFit/>
          </a:bodyPr>
          <a:lstStyle/>
          <a:p>
            <a:pPr algn="ctr"/>
            <a:r>
              <a:rPr lang="en-US" sz="6000" cap="small" dirty="0">
                <a:solidFill>
                  <a:schemeClr val="tx1"/>
                </a:solidFill>
                <a:latin typeface="Segoe UI Semibold" panose="020B0702040204020203" pitchFamily="34" charset="0"/>
                <a:cs typeface="Segoe UI Semibold" panose="020B0702040204020203" pitchFamily="34" charset="0"/>
              </a:rPr>
              <a:t>Sons of this Age are Shrewd</a:t>
            </a: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276225" y="2184400"/>
            <a:ext cx="8391526" cy="3170099"/>
          </a:xfrm>
        </p:spPr>
        <p:txBody>
          <a:bodyPr>
            <a:spAutoFit/>
          </a:bodyPr>
          <a:lstStyle/>
          <a:p>
            <a:pPr>
              <a:lnSpc>
                <a:spcPct val="100000"/>
              </a:lnSpc>
              <a:spcBef>
                <a:spcPts val="2400"/>
              </a:spcBef>
              <a:spcAft>
                <a:spcPts val="0"/>
              </a:spcAft>
              <a:buFont typeface="Wingdings" panose="05000000000000000000" pitchFamily="2" charset="2"/>
              <a:buChar char="Ø"/>
              <a:tabLst>
                <a:tab pos="690563" algn="l"/>
              </a:tabLst>
            </a:pPr>
            <a:r>
              <a:rPr lang="en-US" sz="4600" b="1" dirty="0">
                <a:solidFill>
                  <a:schemeClr val="tx1"/>
                </a:solidFill>
                <a:latin typeface="Segoe UI Semilight" panose="020B0402040204020203" pitchFamily="34" charset="0"/>
                <a:cs typeface="Segoe UI Semilight" panose="020B0402040204020203" pitchFamily="34" charset="0"/>
              </a:rPr>
              <a:t>Sons of this age are aware of their circumstances. </a:t>
            </a:r>
            <a:r>
              <a:rPr lang="en-US" sz="4600" dirty="0">
                <a:solidFill>
                  <a:schemeClr val="tx1"/>
                </a:solidFill>
                <a:latin typeface="Segoe UI Semilight" panose="020B0402040204020203" pitchFamily="34" charset="0"/>
                <a:cs typeface="Segoe UI Semilight" panose="020B0402040204020203" pitchFamily="34" charset="0"/>
              </a:rPr>
              <a:t>Luke 16:2-4</a:t>
            </a:r>
          </a:p>
          <a:p>
            <a:pPr lvl="2">
              <a:lnSpc>
                <a:spcPct val="100000"/>
              </a:lnSpc>
              <a:spcBef>
                <a:spcPts val="2400"/>
              </a:spcBef>
              <a:spcAft>
                <a:spcPts val="0"/>
              </a:spcAft>
              <a:buFont typeface="Wingdings" panose="05000000000000000000" pitchFamily="2" charset="2"/>
              <a:buChar char="Ø"/>
            </a:pPr>
            <a:r>
              <a:rPr lang="en-US" sz="4400" dirty="0">
                <a:solidFill>
                  <a:schemeClr val="tx1"/>
                </a:solidFill>
                <a:latin typeface="Segoe UI Semilight" panose="020B0402040204020203" pitchFamily="34" charset="0"/>
                <a:cs typeface="Segoe UI Semilight" panose="020B0402040204020203" pitchFamily="34" charset="0"/>
              </a:rPr>
              <a:t>Snakes: Preservation and protection.</a:t>
            </a:r>
            <a:r>
              <a:rPr lang="en-US" sz="4400" b="1" dirty="0">
                <a:solidFill>
                  <a:schemeClr val="tx1"/>
                </a:solidFill>
                <a:latin typeface="Segoe UI Semilight" panose="020B0402040204020203" pitchFamily="34" charset="0"/>
                <a:cs typeface="Segoe UI Semilight" panose="020B0402040204020203" pitchFamily="34" charset="0"/>
              </a:rPr>
              <a:t> </a:t>
            </a:r>
            <a:r>
              <a:rPr lang="en-US" sz="4400" dirty="0">
                <a:solidFill>
                  <a:schemeClr val="tx1"/>
                </a:solidFill>
                <a:latin typeface="Segoe UI Semilight" panose="020B0402040204020203" pitchFamily="34" charset="0"/>
                <a:cs typeface="Segoe UI Semilight" panose="020B0402040204020203" pitchFamily="34" charset="0"/>
              </a:rPr>
              <a:t>Matthew 10:16</a:t>
            </a:r>
          </a:p>
        </p:txBody>
      </p:sp>
      <p:sp>
        <p:nvSpPr>
          <p:cNvPr id="5" name="TextBox 4">
            <a:extLst>
              <a:ext uri="{FF2B5EF4-FFF2-40B4-BE49-F238E27FC236}">
                <a16:creationId xmlns:a16="http://schemas.microsoft.com/office/drawing/2014/main" id="{AA504640-EE8F-4611-99C5-13E74A0919AA}"/>
              </a:ext>
            </a:extLst>
          </p:cNvPr>
          <p:cNvSpPr txBox="1"/>
          <p:nvPr/>
        </p:nvSpPr>
        <p:spPr>
          <a:xfrm>
            <a:off x="10158484" y="6523635"/>
            <a:ext cx="232012" cy="276999"/>
          </a:xfrm>
          <a:prstGeom prst="rect">
            <a:avLst/>
          </a:prstGeom>
          <a:noFill/>
        </p:spPr>
        <p:txBody>
          <a:bodyPr wrap="square" rtlCol="0">
            <a:spAutoFit/>
          </a:bodyPr>
          <a:lstStyle/>
          <a:p>
            <a:pPr algn="ctr" defTabSz="457200">
              <a:defRPr/>
            </a:pPr>
            <a:r>
              <a:rPr lang="en-US" sz="1200" dirty="0">
                <a:solidFill>
                  <a:prstClr val="white"/>
                </a:solidFill>
                <a:latin typeface="Segoe UI Semilight" panose="020B0402040204020203" pitchFamily="34" charset="0"/>
                <a:cs typeface="Segoe UI Semilight" panose="020B0402040204020203" pitchFamily="34" charset="0"/>
              </a:rPr>
              <a:t>4</a:t>
            </a:r>
          </a:p>
        </p:txBody>
      </p:sp>
    </p:spTree>
    <p:extLst>
      <p:ext uri="{BB962C8B-B14F-4D97-AF65-F5344CB8AC3E}">
        <p14:creationId xmlns:p14="http://schemas.microsoft.com/office/powerpoint/2010/main" val="23170409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228602" y="39575"/>
            <a:ext cx="8658225" cy="1661993"/>
          </a:xfrm>
        </p:spPr>
        <p:txBody>
          <a:bodyPr>
            <a:spAutoFit/>
          </a:bodyPr>
          <a:lstStyle/>
          <a:p>
            <a:pPr algn="ctr"/>
            <a:r>
              <a:rPr lang="en-US" sz="6000" cap="small" dirty="0">
                <a:solidFill>
                  <a:schemeClr val="tx1"/>
                </a:solidFill>
                <a:latin typeface="Segoe UI Semibold" panose="020B0702040204020203" pitchFamily="34" charset="0"/>
                <a:cs typeface="Segoe UI Semibold" panose="020B0702040204020203" pitchFamily="34" charset="0"/>
              </a:rPr>
              <a:t>Sons of this Age are Shrewd</a:t>
            </a: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209552" y="1883391"/>
            <a:ext cx="8791575" cy="4222438"/>
          </a:xfrm>
        </p:spPr>
        <p:txBody>
          <a:bodyPr>
            <a:spAutoFit/>
          </a:bodyPr>
          <a:lstStyle/>
          <a:p>
            <a:pPr>
              <a:lnSpc>
                <a:spcPct val="110000"/>
              </a:lnSpc>
              <a:spcBef>
                <a:spcPts val="600"/>
              </a:spcBef>
              <a:spcAft>
                <a:spcPts val="0"/>
              </a:spcAft>
              <a:buFont typeface="Wingdings" panose="05000000000000000000" pitchFamily="2" charset="2"/>
              <a:buChar char="Ø"/>
              <a:tabLst>
                <a:tab pos="803275" algn="l"/>
              </a:tabLst>
            </a:pPr>
            <a:r>
              <a:rPr lang="en-US" sz="4400" b="1" dirty="0">
                <a:solidFill>
                  <a:schemeClr val="tx1"/>
                </a:solidFill>
                <a:latin typeface="Segoe UI Semilight" panose="020B0402040204020203" pitchFamily="34" charset="0"/>
                <a:cs typeface="Segoe UI Semilight" panose="020B0402040204020203" pitchFamily="34" charset="0"/>
              </a:rPr>
              <a:t>Sons of light are to be aware of spiritual danger. </a:t>
            </a:r>
            <a:r>
              <a:rPr lang="en-US" sz="4000" dirty="0">
                <a:solidFill>
                  <a:schemeClr val="tx1"/>
                </a:solidFill>
                <a:latin typeface="Segoe UI Semilight" panose="020B0402040204020203" pitchFamily="34" charset="0"/>
                <a:cs typeface="Segoe UI Semilight" panose="020B0402040204020203" pitchFamily="34" charset="0"/>
              </a:rPr>
              <a:t>1 Corinthians 10:1</a:t>
            </a:r>
            <a:endParaRPr lang="en-US" sz="4000" b="1" dirty="0">
              <a:solidFill>
                <a:schemeClr val="tx1"/>
              </a:solidFill>
              <a:latin typeface="Segoe UI Semilight" panose="020B0402040204020203" pitchFamily="34" charset="0"/>
              <a:cs typeface="Segoe UI Semilight" panose="020B0402040204020203" pitchFamily="34" charset="0"/>
            </a:endParaRPr>
          </a:p>
          <a:p>
            <a:pPr lvl="1">
              <a:lnSpc>
                <a:spcPct val="110000"/>
              </a:lnSpc>
              <a:spcBef>
                <a:spcPts val="600"/>
              </a:spcBef>
              <a:spcAft>
                <a:spcPts val="0"/>
              </a:spcAft>
              <a:buFont typeface="Wingdings" panose="05000000000000000000" pitchFamily="2" charset="2"/>
              <a:buChar char="Ø"/>
            </a:pPr>
            <a:r>
              <a:rPr lang="en-US" sz="2800" dirty="0">
                <a:solidFill>
                  <a:schemeClr val="tx1"/>
                </a:solidFill>
                <a:latin typeface="Segoe UI Semilight" panose="020B0402040204020203" pitchFamily="34" charset="0"/>
                <a:cs typeface="Segoe UI Semilight" panose="020B0402040204020203" pitchFamily="34" charset="0"/>
              </a:rPr>
              <a:t>Naiveté not necessarily a virtue. Romans 16:17-18</a:t>
            </a:r>
          </a:p>
          <a:p>
            <a:pPr lvl="1">
              <a:lnSpc>
                <a:spcPct val="110000"/>
              </a:lnSpc>
              <a:spcBef>
                <a:spcPts val="600"/>
              </a:spcBef>
              <a:spcAft>
                <a:spcPts val="0"/>
              </a:spcAft>
              <a:buFont typeface="Wingdings" panose="05000000000000000000" pitchFamily="2" charset="2"/>
              <a:buChar char="Ø"/>
            </a:pPr>
            <a:r>
              <a:rPr lang="en-US" sz="2800" dirty="0">
                <a:solidFill>
                  <a:schemeClr val="tx1"/>
                </a:solidFill>
                <a:latin typeface="Segoe UI Semilight" panose="020B0402040204020203" pitchFamily="34" charset="0"/>
                <a:cs typeface="Segoe UI Semilight" panose="020B0402040204020203" pitchFamily="34" charset="0"/>
              </a:rPr>
              <a:t>In innocence, yes. 1 Corinthians 14:20</a:t>
            </a:r>
          </a:p>
          <a:p>
            <a:pPr lvl="1">
              <a:lnSpc>
                <a:spcPct val="110000"/>
              </a:lnSpc>
              <a:spcBef>
                <a:spcPts val="600"/>
              </a:spcBef>
              <a:spcAft>
                <a:spcPts val="0"/>
              </a:spcAft>
              <a:buFont typeface="Wingdings" panose="05000000000000000000" pitchFamily="2" charset="2"/>
              <a:buChar char="Ø"/>
            </a:pPr>
            <a:r>
              <a:rPr lang="en-US" sz="2800" dirty="0">
                <a:solidFill>
                  <a:schemeClr val="tx1"/>
                </a:solidFill>
                <a:latin typeface="Segoe UI Semilight" panose="020B0402040204020203" pitchFamily="34" charset="0"/>
                <a:cs typeface="Segoe UI Semilight" panose="020B0402040204020203" pitchFamily="34" charset="0"/>
              </a:rPr>
              <a:t>BUT, in understanding, there must be maturity. </a:t>
            </a:r>
            <a:br>
              <a:rPr lang="en-US" sz="2800" dirty="0">
                <a:solidFill>
                  <a:schemeClr val="tx1"/>
                </a:solidFill>
                <a:latin typeface="Segoe UI Semilight" panose="020B0402040204020203" pitchFamily="34" charset="0"/>
                <a:cs typeface="Segoe UI Semilight" panose="020B0402040204020203" pitchFamily="34" charset="0"/>
              </a:rPr>
            </a:br>
            <a:r>
              <a:rPr lang="en-US" sz="2800" dirty="0">
                <a:solidFill>
                  <a:schemeClr val="tx1"/>
                </a:solidFill>
                <a:latin typeface="Segoe UI Semilight" panose="020B0402040204020203" pitchFamily="34" charset="0"/>
                <a:cs typeface="Segoe UI Semilight" panose="020B0402040204020203" pitchFamily="34" charset="0"/>
              </a:rPr>
              <a:t>1 Corinthians 14:20</a:t>
            </a:r>
          </a:p>
          <a:p>
            <a:pPr lvl="2">
              <a:lnSpc>
                <a:spcPct val="110000"/>
              </a:lnSpc>
              <a:spcBef>
                <a:spcPts val="600"/>
              </a:spcBef>
              <a:spcAft>
                <a:spcPts val="0"/>
              </a:spcAft>
              <a:buFont typeface="Wingdings" panose="05000000000000000000" pitchFamily="2" charset="2"/>
              <a:buChar char="Ø"/>
            </a:pPr>
            <a:r>
              <a:rPr lang="en-US" sz="2800" dirty="0">
                <a:solidFill>
                  <a:schemeClr val="tx1"/>
                </a:solidFill>
                <a:latin typeface="Segoe UI Semilight" panose="020B0402040204020203" pitchFamily="34" charset="0"/>
                <a:cs typeface="Segoe UI Semilight" panose="020B0402040204020203" pitchFamily="34" charset="0"/>
              </a:rPr>
              <a:t>Test all things, 1 Thessalonians 5:21-22; John 8:31-32</a:t>
            </a:r>
          </a:p>
        </p:txBody>
      </p:sp>
      <p:sp>
        <p:nvSpPr>
          <p:cNvPr id="5" name="TextBox 4">
            <a:extLst>
              <a:ext uri="{FF2B5EF4-FFF2-40B4-BE49-F238E27FC236}">
                <a16:creationId xmlns:a16="http://schemas.microsoft.com/office/drawing/2014/main" id="{AA504640-EE8F-4611-99C5-13E74A0919AA}"/>
              </a:ext>
            </a:extLst>
          </p:cNvPr>
          <p:cNvSpPr txBox="1"/>
          <p:nvPr/>
        </p:nvSpPr>
        <p:spPr>
          <a:xfrm>
            <a:off x="10158484" y="6523635"/>
            <a:ext cx="232012" cy="276999"/>
          </a:xfrm>
          <a:prstGeom prst="rect">
            <a:avLst/>
          </a:prstGeom>
          <a:noFill/>
        </p:spPr>
        <p:txBody>
          <a:bodyPr wrap="square" rtlCol="0">
            <a:spAutoFit/>
          </a:bodyPr>
          <a:lstStyle/>
          <a:p>
            <a:pPr algn="ctr" defTabSz="457200">
              <a:defRPr/>
            </a:pPr>
            <a:r>
              <a:rPr lang="en-US" sz="1200" dirty="0">
                <a:solidFill>
                  <a:prstClr val="white"/>
                </a:solidFill>
                <a:latin typeface="Segoe UI Semilight" panose="020B0402040204020203" pitchFamily="34" charset="0"/>
                <a:cs typeface="Segoe UI Semilight" panose="020B0402040204020203" pitchFamily="34" charset="0"/>
              </a:rPr>
              <a:t>5</a:t>
            </a:r>
          </a:p>
        </p:txBody>
      </p:sp>
    </p:spTree>
    <p:extLst>
      <p:ext uri="{BB962C8B-B14F-4D97-AF65-F5344CB8AC3E}">
        <p14:creationId xmlns:p14="http://schemas.microsoft.com/office/powerpoint/2010/main" val="2622797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150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247650" y="39575"/>
            <a:ext cx="8477250" cy="1661993"/>
          </a:xfrm>
        </p:spPr>
        <p:txBody>
          <a:bodyPr>
            <a:spAutoFit/>
          </a:bodyPr>
          <a:lstStyle/>
          <a:p>
            <a:pPr algn="ctr"/>
            <a:r>
              <a:rPr lang="en-US" sz="6000" cap="small" dirty="0">
                <a:solidFill>
                  <a:schemeClr val="tx1"/>
                </a:solidFill>
                <a:latin typeface="Segoe UI Semibold" panose="020B0702040204020203" pitchFamily="34" charset="0"/>
                <a:cs typeface="Segoe UI Semibold" panose="020B0702040204020203" pitchFamily="34" charset="0"/>
              </a:rPr>
              <a:t>Sons of this Age are Shrewd</a:t>
            </a: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114300" y="1776341"/>
            <a:ext cx="8915400" cy="4632037"/>
          </a:xfrm>
        </p:spPr>
        <p:txBody>
          <a:bodyPr wrap="square">
            <a:spAutoFit/>
          </a:bodyPr>
          <a:lstStyle/>
          <a:p>
            <a:pPr>
              <a:lnSpc>
                <a:spcPct val="100000"/>
              </a:lnSpc>
              <a:spcBef>
                <a:spcPts val="1800"/>
              </a:spcBef>
              <a:spcAft>
                <a:spcPts val="0"/>
              </a:spcAft>
              <a:buFont typeface="Wingdings" panose="05000000000000000000" pitchFamily="2" charset="2"/>
              <a:buChar char="Ø"/>
            </a:pPr>
            <a:r>
              <a:rPr lang="en-US" sz="4400" b="1" dirty="0">
                <a:solidFill>
                  <a:schemeClr val="tx1"/>
                </a:solidFill>
                <a:latin typeface="Segoe UI Semilight" panose="020B0402040204020203" pitchFamily="34" charset="0"/>
                <a:cs typeface="Segoe UI Semilight" panose="020B0402040204020203" pitchFamily="34" charset="0"/>
              </a:rPr>
              <a:t>We must be watchful.</a:t>
            </a:r>
          </a:p>
          <a:p>
            <a:pPr lvl="1">
              <a:lnSpc>
                <a:spcPct val="100000"/>
              </a:lnSpc>
              <a:spcBef>
                <a:spcPts val="1800"/>
              </a:spcBef>
              <a:spcAft>
                <a:spcPts val="0"/>
              </a:spcAft>
              <a:buFont typeface="Wingdings" panose="05000000000000000000" pitchFamily="2" charset="2"/>
              <a:buChar char="Ø"/>
            </a:pPr>
            <a:r>
              <a:rPr lang="en-US" sz="4200" dirty="0">
                <a:solidFill>
                  <a:schemeClr val="tx1"/>
                </a:solidFill>
                <a:latin typeface="Segoe UI Semilight" panose="020B0402040204020203" pitchFamily="34" charset="0"/>
                <a:cs typeface="Segoe UI Semilight" panose="020B0402040204020203" pitchFamily="34" charset="0"/>
              </a:rPr>
              <a:t>Sons of light. 1 Thessalonians 5:4-9</a:t>
            </a:r>
          </a:p>
          <a:p>
            <a:pPr lvl="1">
              <a:lnSpc>
                <a:spcPct val="100000"/>
              </a:lnSpc>
              <a:spcBef>
                <a:spcPts val="1800"/>
              </a:spcBef>
              <a:spcAft>
                <a:spcPts val="0"/>
              </a:spcAft>
              <a:buFont typeface="Wingdings" panose="05000000000000000000" pitchFamily="2" charset="2"/>
              <a:buChar char="Ø"/>
            </a:pPr>
            <a:r>
              <a:rPr lang="en-US" sz="4200" dirty="0">
                <a:solidFill>
                  <a:schemeClr val="tx1"/>
                </a:solidFill>
                <a:latin typeface="Segoe UI Semilight" panose="020B0402040204020203" pitchFamily="34" charset="0"/>
                <a:cs typeface="Segoe UI Semilight" panose="020B0402040204020203" pitchFamily="34" charset="0"/>
              </a:rPr>
              <a:t>Our adversary is cunning.</a:t>
            </a:r>
            <a:br>
              <a:rPr lang="en-US" sz="4200" dirty="0">
                <a:solidFill>
                  <a:schemeClr val="tx1"/>
                </a:solidFill>
                <a:latin typeface="Segoe UI Semilight" panose="020B0402040204020203" pitchFamily="34" charset="0"/>
                <a:cs typeface="Segoe UI Semilight" panose="020B0402040204020203" pitchFamily="34" charset="0"/>
              </a:rPr>
            </a:br>
            <a:r>
              <a:rPr lang="en-US" sz="4200" dirty="0">
                <a:solidFill>
                  <a:schemeClr val="tx1"/>
                </a:solidFill>
                <a:latin typeface="Segoe UI Semilight" panose="020B0402040204020203" pitchFamily="34" charset="0"/>
                <a:cs typeface="Segoe UI Semilight" panose="020B0402040204020203" pitchFamily="34" charset="0"/>
              </a:rPr>
              <a:t>1 Peter 5:8</a:t>
            </a:r>
          </a:p>
          <a:p>
            <a:pPr lvl="2">
              <a:lnSpc>
                <a:spcPct val="100000"/>
              </a:lnSpc>
              <a:spcBef>
                <a:spcPts val="1800"/>
              </a:spcBef>
              <a:spcAft>
                <a:spcPts val="0"/>
              </a:spcAft>
              <a:buFont typeface="Wingdings" panose="05000000000000000000" pitchFamily="2" charset="2"/>
              <a:buChar char="Ø"/>
            </a:pPr>
            <a:r>
              <a:rPr lang="en-US" sz="4000" dirty="0">
                <a:solidFill>
                  <a:schemeClr val="tx1"/>
                </a:solidFill>
                <a:latin typeface="Segoe UI Semilight" panose="020B0402040204020203" pitchFamily="34" charset="0"/>
                <a:cs typeface="Segoe UI Semilight" panose="020B0402040204020203" pitchFamily="34" charset="0"/>
              </a:rPr>
              <a:t>The spirit is willing, but the flesh is weak. Matthew 26:41</a:t>
            </a:r>
          </a:p>
        </p:txBody>
      </p:sp>
      <p:sp>
        <p:nvSpPr>
          <p:cNvPr id="5" name="TextBox 4">
            <a:extLst>
              <a:ext uri="{FF2B5EF4-FFF2-40B4-BE49-F238E27FC236}">
                <a16:creationId xmlns:a16="http://schemas.microsoft.com/office/drawing/2014/main" id="{AA504640-EE8F-4611-99C5-13E74A0919AA}"/>
              </a:ext>
            </a:extLst>
          </p:cNvPr>
          <p:cNvSpPr txBox="1"/>
          <p:nvPr/>
        </p:nvSpPr>
        <p:spPr>
          <a:xfrm>
            <a:off x="10158484" y="6523635"/>
            <a:ext cx="232012" cy="276999"/>
          </a:xfrm>
          <a:prstGeom prst="rect">
            <a:avLst/>
          </a:prstGeom>
          <a:noFill/>
        </p:spPr>
        <p:txBody>
          <a:bodyPr wrap="square" rtlCol="0">
            <a:spAutoFit/>
          </a:bodyPr>
          <a:lstStyle/>
          <a:p>
            <a:pPr algn="ctr" defTabSz="457200">
              <a:defRPr/>
            </a:pPr>
            <a:r>
              <a:rPr lang="en-US" sz="1200" dirty="0">
                <a:solidFill>
                  <a:prstClr val="white"/>
                </a:solidFill>
                <a:latin typeface="Segoe UI Semilight" panose="020B0402040204020203" pitchFamily="34" charset="0"/>
                <a:cs typeface="Segoe UI Semilight" panose="020B0402040204020203" pitchFamily="34" charset="0"/>
              </a:rPr>
              <a:t>6</a:t>
            </a:r>
          </a:p>
        </p:txBody>
      </p:sp>
    </p:spTree>
    <p:extLst>
      <p:ext uri="{BB962C8B-B14F-4D97-AF65-F5344CB8AC3E}">
        <p14:creationId xmlns:p14="http://schemas.microsoft.com/office/powerpoint/2010/main" val="7351538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100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5A23-B731-44D2-9F59-5E4C90396658}"/>
              </a:ext>
            </a:extLst>
          </p:cNvPr>
          <p:cNvSpPr>
            <a:spLocks noGrp="1"/>
          </p:cNvSpPr>
          <p:nvPr>
            <p:ph type="title"/>
          </p:nvPr>
        </p:nvSpPr>
        <p:spPr>
          <a:xfrm>
            <a:off x="142876" y="38497"/>
            <a:ext cx="8686801" cy="1661993"/>
          </a:xfrm>
        </p:spPr>
        <p:txBody>
          <a:bodyPr>
            <a:spAutoFit/>
          </a:bodyPr>
          <a:lstStyle/>
          <a:p>
            <a:pPr algn="ctr"/>
            <a:r>
              <a:rPr lang="en-US" sz="6000" cap="small" dirty="0">
                <a:solidFill>
                  <a:schemeClr val="tx1"/>
                </a:solidFill>
                <a:latin typeface="Segoe UI Semibold" panose="020B0702040204020203" pitchFamily="34" charset="0"/>
                <a:cs typeface="Segoe UI Semibold" panose="020B0702040204020203" pitchFamily="34" charset="0"/>
              </a:rPr>
              <a:t>Sons of this Age are Shrewd</a:t>
            </a:r>
          </a:p>
        </p:txBody>
      </p:sp>
      <p:sp>
        <p:nvSpPr>
          <p:cNvPr id="3" name="Content Placeholder 2">
            <a:extLst>
              <a:ext uri="{FF2B5EF4-FFF2-40B4-BE49-F238E27FC236}">
                <a16:creationId xmlns:a16="http://schemas.microsoft.com/office/drawing/2014/main" id="{71EAFE0F-4175-4340-BE83-9944BEF38F0F}"/>
              </a:ext>
            </a:extLst>
          </p:cNvPr>
          <p:cNvSpPr>
            <a:spLocks noGrp="1"/>
          </p:cNvSpPr>
          <p:nvPr>
            <p:ph idx="1"/>
          </p:nvPr>
        </p:nvSpPr>
        <p:spPr>
          <a:xfrm>
            <a:off x="65988" y="1923056"/>
            <a:ext cx="8973237" cy="4031873"/>
          </a:xfrm>
        </p:spPr>
        <p:txBody>
          <a:bodyPr wrap="square">
            <a:spAutoFit/>
          </a:bodyPr>
          <a:lstStyle/>
          <a:p>
            <a:pPr>
              <a:lnSpc>
                <a:spcPct val="100000"/>
              </a:lnSpc>
              <a:spcBef>
                <a:spcPts val="600"/>
              </a:spcBef>
              <a:spcAft>
                <a:spcPts val="0"/>
              </a:spcAft>
              <a:buFont typeface="Wingdings" panose="05000000000000000000" pitchFamily="2" charset="2"/>
              <a:buChar char="Ø"/>
            </a:pPr>
            <a:r>
              <a:rPr lang="en-US" sz="3600" b="1" dirty="0">
                <a:solidFill>
                  <a:schemeClr val="tx1"/>
                </a:solidFill>
                <a:latin typeface="Segoe UI Semilight" panose="020B0402040204020203" pitchFamily="34" charset="0"/>
                <a:cs typeface="Segoe UI Semilight" panose="020B0402040204020203" pitchFamily="34" charset="0"/>
              </a:rPr>
              <a:t>Sons of this age use their knowledge to achieve their objectives.</a:t>
            </a:r>
            <a:r>
              <a:rPr lang="en-US" sz="3600" dirty="0">
                <a:solidFill>
                  <a:schemeClr val="tx1"/>
                </a:solidFill>
                <a:latin typeface="Segoe UI Semilight" panose="020B0402040204020203" pitchFamily="34" charset="0"/>
                <a:cs typeface="Segoe UI Semilight" panose="020B0402040204020203" pitchFamily="34" charset="0"/>
              </a:rPr>
              <a:t> Luke 16:3-4</a:t>
            </a:r>
          </a:p>
          <a:p>
            <a:pPr>
              <a:lnSpc>
                <a:spcPct val="100000"/>
              </a:lnSpc>
              <a:spcBef>
                <a:spcPts val="600"/>
              </a:spcBef>
              <a:spcAft>
                <a:spcPts val="0"/>
              </a:spcAft>
              <a:buFont typeface="Wingdings" panose="05000000000000000000" pitchFamily="2" charset="2"/>
              <a:buChar char="Ø"/>
            </a:pPr>
            <a:r>
              <a:rPr lang="en-US" sz="3600" b="1" dirty="0">
                <a:solidFill>
                  <a:schemeClr val="tx1"/>
                </a:solidFill>
                <a:latin typeface="Segoe UI Semilight" panose="020B0402040204020203" pitchFamily="34" charset="0"/>
                <a:cs typeface="Segoe UI Semilight" panose="020B0402040204020203" pitchFamily="34" charset="0"/>
              </a:rPr>
              <a:t>Sons of light preserve faithfulness.</a:t>
            </a:r>
          </a:p>
          <a:p>
            <a:pPr lvl="2">
              <a:lnSpc>
                <a:spcPct val="100000"/>
              </a:lnSpc>
              <a:spcBef>
                <a:spcPts val="600"/>
              </a:spcBef>
              <a:spcAft>
                <a:spcPts val="0"/>
              </a:spcAft>
              <a:buFont typeface="Wingdings" panose="05000000000000000000" pitchFamily="2" charset="2"/>
              <a:buChar char="Ø"/>
            </a:pPr>
            <a:r>
              <a:rPr lang="en-US" sz="3200" dirty="0">
                <a:solidFill>
                  <a:schemeClr val="tx1"/>
                </a:solidFill>
                <a:latin typeface="Segoe UI Semilight" panose="020B0402040204020203" pitchFamily="34" charset="0"/>
                <a:cs typeface="Segoe UI Semilight" panose="020B0402040204020203" pitchFamily="34" charset="0"/>
              </a:rPr>
              <a:t>Do not be ignorant of truth.</a:t>
            </a:r>
            <a:br>
              <a:rPr lang="en-US" sz="3200" dirty="0">
                <a:solidFill>
                  <a:schemeClr val="tx1"/>
                </a:solidFill>
                <a:latin typeface="Segoe UI Semilight" panose="020B0402040204020203" pitchFamily="34" charset="0"/>
                <a:cs typeface="Segoe UI Semilight" panose="020B0402040204020203" pitchFamily="34" charset="0"/>
              </a:rPr>
            </a:br>
            <a:r>
              <a:rPr lang="en-US" sz="3200" dirty="0">
                <a:solidFill>
                  <a:schemeClr val="tx1"/>
                </a:solidFill>
                <a:latin typeface="Segoe UI Semilight" panose="020B0402040204020203" pitchFamily="34" charset="0"/>
                <a:cs typeface="Segoe UI Semilight" panose="020B0402040204020203" pitchFamily="34" charset="0"/>
              </a:rPr>
              <a:t>1 Thessalonians 4:13</a:t>
            </a:r>
          </a:p>
          <a:p>
            <a:pPr lvl="2">
              <a:lnSpc>
                <a:spcPct val="100000"/>
              </a:lnSpc>
              <a:spcBef>
                <a:spcPts val="600"/>
              </a:spcBef>
              <a:spcAft>
                <a:spcPts val="0"/>
              </a:spcAft>
              <a:buFont typeface="Wingdings" panose="05000000000000000000" pitchFamily="2" charset="2"/>
              <a:buChar char="Ø"/>
            </a:pPr>
            <a:r>
              <a:rPr lang="en-US" sz="3200" dirty="0">
                <a:solidFill>
                  <a:schemeClr val="tx1"/>
                </a:solidFill>
                <a:latin typeface="Segoe UI Semilight" panose="020B0402040204020203" pitchFamily="34" charset="0"/>
                <a:cs typeface="Segoe UI Semilight" panose="020B0402040204020203" pitchFamily="34" charset="0"/>
              </a:rPr>
              <a:t>Mature in understanding. 1 Corinthians 14:20</a:t>
            </a:r>
          </a:p>
          <a:p>
            <a:pPr lvl="2">
              <a:lnSpc>
                <a:spcPct val="100000"/>
              </a:lnSpc>
              <a:spcBef>
                <a:spcPts val="600"/>
              </a:spcBef>
              <a:spcAft>
                <a:spcPts val="0"/>
              </a:spcAft>
              <a:buFont typeface="Wingdings" panose="05000000000000000000" pitchFamily="2" charset="2"/>
              <a:buChar char="Ø"/>
            </a:pPr>
            <a:r>
              <a:rPr lang="en-US" sz="3200" dirty="0">
                <a:solidFill>
                  <a:schemeClr val="tx1"/>
                </a:solidFill>
                <a:latin typeface="Segoe UI Semilight" panose="020B0402040204020203" pitchFamily="34" charset="0"/>
                <a:cs typeface="Segoe UI Semilight" panose="020B0402040204020203" pitchFamily="34" charset="0"/>
              </a:rPr>
              <a:t>God’s revelation. Ephesians 3:3-5; James 3:13</a:t>
            </a:r>
          </a:p>
        </p:txBody>
      </p:sp>
      <p:sp>
        <p:nvSpPr>
          <p:cNvPr id="5" name="TextBox 4">
            <a:extLst>
              <a:ext uri="{FF2B5EF4-FFF2-40B4-BE49-F238E27FC236}">
                <a16:creationId xmlns:a16="http://schemas.microsoft.com/office/drawing/2014/main" id="{AA504640-EE8F-4611-99C5-13E74A0919AA}"/>
              </a:ext>
            </a:extLst>
          </p:cNvPr>
          <p:cNvSpPr txBox="1"/>
          <p:nvPr/>
        </p:nvSpPr>
        <p:spPr>
          <a:xfrm>
            <a:off x="10158484" y="6523635"/>
            <a:ext cx="232012" cy="276999"/>
          </a:xfrm>
          <a:prstGeom prst="rect">
            <a:avLst/>
          </a:prstGeom>
          <a:noFill/>
        </p:spPr>
        <p:txBody>
          <a:bodyPr wrap="square" rtlCol="0">
            <a:spAutoFit/>
          </a:bodyPr>
          <a:lstStyle/>
          <a:p>
            <a:pPr algn="ctr" defTabSz="457200">
              <a:defRPr/>
            </a:pPr>
            <a:r>
              <a:rPr lang="en-US" sz="1200" dirty="0">
                <a:solidFill>
                  <a:prstClr val="white"/>
                </a:solidFill>
                <a:latin typeface="Segoe UI Semilight" panose="020B0402040204020203" pitchFamily="34" charset="0"/>
                <a:cs typeface="Segoe UI Semilight" panose="020B0402040204020203" pitchFamily="34" charset="0"/>
              </a:rPr>
              <a:t>7</a:t>
            </a:r>
          </a:p>
        </p:txBody>
      </p:sp>
    </p:spTree>
    <p:extLst>
      <p:ext uri="{BB962C8B-B14F-4D97-AF65-F5344CB8AC3E}">
        <p14:creationId xmlns:p14="http://schemas.microsoft.com/office/powerpoint/2010/main" val="33394834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50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D68DA-43BA-4508-8DE2-BA9BB7B2FA5B}"/>
              </a:ext>
            </a:extLst>
          </p:cNvPr>
          <p:cNvSpPr>
            <a:spLocks noGrp="1"/>
          </p:cNvSpPr>
          <p:nvPr>
            <p:ph type="ctrTitle"/>
          </p:nvPr>
        </p:nvSpPr>
        <p:spPr>
          <a:xfrm>
            <a:off x="247654" y="4840691"/>
            <a:ext cx="8486775" cy="1505027"/>
          </a:xfrm>
        </p:spPr>
        <p:txBody>
          <a:bodyPr>
            <a:spAutoFit/>
          </a:bodyPr>
          <a:lstStyle/>
          <a:p>
            <a:r>
              <a:rPr lang="en-US" sz="5400" dirty="0">
                <a:solidFill>
                  <a:schemeClr val="tx1"/>
                </a:solidFill>
                <a:latin typeface="Segoe UI Semibold" panose="020B0702040204020203" pitchFamily="34" charset="0"/>
                <a:cs typeface="Segoe UI Semibold" panose="020B0702040204020203" pitchFamily="34" charset="0"/>
              </a:rPr>
              <a:t>Shrewdness of the Sons of this Age</a:t>
            </a:r>
          </a:p>
        </p:txBody>
      </p:sp>
      <p:sp>
        <p:nvSpPr>
          <p:cNvPr id="3" name="Subtitle 2">
            <a:extLst>
              <a:ext uri="{FF2B5EF4-FFF2-40B4-BE49-F238E27FC236}">
                <a16:creationId xmlns:a16="http://schemas.microsoft.com/office/drawing/2014/main" id="{A8E9CFF2-3777-4FF4-A759-8491175B0B7C}"/>
              </a:ext>
            </a:extLst>
          </p:cNvPr>
          <p:cNvSpPr>
            <a:spLocks noGrp="1"/>
          </p:cNvSpPr>
          <p:nvPr>
            <p:ph type="subTitle" idx="1"/>
          </p:nvPr>
        </p:nvSpPr>
        <p:spPr>
          <a:xfrm>
            <a:off x="247654" y="923944"/>
            <a:ext cx="8594688" cy="1831271"/>
          </a:xfrm>
        </p:spPr>
        <p:txBody>
          <a:bodyPr wrap="square">
            <a:spAutoFit/>
          </a:bodyPr>
          <a:lstStyle/>
          <a:p>
            <a:pPr>
              <a:lnSpc>
                <a:spcPct val="100000"/>
              </a:lnSpc>
              <a:spcBef>
                <a:spcPts val="600"/>
              </a:spcBef>
              <a:spcAft>
                <a:spcPts val="0"/>
              </a:spcAft>
            </a:pPr>
            <a:r>
              <a:rPr lang="en-US" sz="5400" b="1" i="1" cap="small" dirty="0">
                <a:solidFill>
                  <a:schemeClr val="tx1"/>
                </a:solidFill>
                <a:latin typeface="Segoe UI Semibold" panose="020B0702040204020203" pitchFamily="34" charset="0"/>
                <a:cs typeface="Segoe UI Semibold" panose="020B0702040204020203" pitchFamily="34" charset="0"/>
              </a:rPr>
              <a:t>The Unrighteous Steward</a:t>
            </a:r>
          </a:p>
          <a:p>
            <a:pPr>
              <a:lnSpc>
                <a:spcPct val="100000"/>
              </a:lnSpc>
              <a:spcBef>
                <a:spcPts val="600"/>
              </a:spcBef>
              <a:spcAft>
                <a:spcPts val="0"/>
              </a:spcAft>
            </a:pPr>
            <a:r>
              <a:rPr lang="en-US" sz="5400" b="1" cap="small" dirty="0">
                <a:solidFill>
                  <a:schemeClr val="tx1"/>
                </a:solidFill>
                <a:latin typeface="Segoe UI Semibold" panose="020B0702040204020203" pitchFamily="34" charset="0"/>
                <a:cs typeface="Segoe UI Semibold" panose="020B0702040204020203" pitchFamily="34" charset="0"/>
              </a:rPr>
              <a:t>Luke 16:1-13</a:t>
            </a:r>
          </a:p>
        </p:txBody>
      </p:sp>
    </p:spTree>
    <p:extLst>
      <p:ext uri="{BB962C8B-B14F-4D97-AF65-F5344CB8AC3E}">
        <p14:creationId xmlns:p14="http://schemas.microsoft.com/office/powerpoint/2010/main" val="13944155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39E06-B884-48E2-A024-042AA6CB08FA}"/>
              </a:ext>
            </a:extLst>
          </p:cNvPr>
          <p:cNvSpPr>
            <a:spLocks noGrp="1"/>
          </p:cNvSpPr>
          <p:nvPr>
            <p:ph type="title"/>
          </p:nvPr>
        </p:nvSpPr>
        <p:spPr>
          <a:xfrm>
            <a:off x="3444603" y="117550"/>
            <a:ext cx="5651772" cy="1400383"/>
          </a:xfrm>
        </p:spPr>
        <p:txBody>
          <a:bodyPr wrap="square">
            <a:spAutoFit/>
          </a:bodyPr>
          <a:lstStyle/>
          <a:p>
            <a:pPr algn="ctr"/>
            <a:r>
              <a:rPr lang="en-US" i="1" spc="-100" dirty="0">
                <a:solidFill>
                  <a:schemeClr val="tx1"/>
                </a:solidFill>
                <a:latin typeface="Segoe UI Semilight" panose="020B0402040204020203" pitchFamily="34" charset="0"/>
                <a:cs typeface="Segoe UI Semilight" panose="020B0402040204020203" pitchFamily="34" charset="0"/>
              </a:rPr>
              <a:t>“</a:t>
            </a:r>
            <a:r>
              <a:rPr lang="en-US" b="1" i="1" spc="-100" dirty="0">
                <a:solidFill>
                  <a:schemeClr val="tx1"/>
                </a:solidFill>
                <a:latin typeface="Segoe UI Semilight" panose="020B0402040204020203" pitchFamily="34" charset="0"/>
                <a:cs typeface="Segoe UI Semilight" panose="020B0402040204020203" pitchFamily="34" charset="0"/>
              </a:rPr>
              <a:t>He Had Done Wisely</a:t>
            </a:r>
            <a:r>
              <a:rPr lang="en-US" i="1" spc="-100" dirty="0">
                <a:solidFill>
                  <a:schemeClr val="tx1"/>
                </a:solidFill>
                <a:latin typeface="Segoe UI Semilight" panose="020B0402040204020203" pitchFamily="34" charset="0"/>
                <a:cs typeface="Segoe UI Semilight" panose="020B0402040204020203" pitchFamily="34" charset="0"/>
              </a:rPr>
              <a:t>” </a:t>
            </a:r>
            <a:r>
              <a:rPr lang="en-US" b="1" i="1" spc="-100" dirty="0">
                <a:solidFill>
                  <a:schemeClr val="tx1"/>
                </a:solidFill>
                <a:latin typeface="Segoe UI Semilight" panose="020B0402040204020203" pitchFamily="34" charset="0"/>
                <a:cs typeface="Segoe UI Semilight" panose="020B0402040204020203" pitchFamily="34" charset="0"/>
              </a:rPr>
              <a:t>(Shrewdly </a:t>
            </a:r>
            <a:r>
              <a:rPr lang="en-US" sz="4000" b="1" i="1" spc="-100" dirty="0">
                <a:solidFill>
                  <a:schemeClr val="tx1"/>
                </a:solidFill>
                <a:latin typeface="Segoe UI Semilight" panose="020B0402040204020203" pitchFamily="34" charset="0"/>
                <a:cs typeface="Segoe UI Semilight" panose="020B0402040204020203" pitchFamily="34" charset="0"/>
              </a:rPr>
              <a:t>NASV</a:t>
            </a:r>
            <a:r>
              <a:rPr lang="en-US" b="1" i="1" spc="-100" dirty="0">
                <a:solidFill>
                  <a:schemeClr val="tx1"/>
                </a:solidFill>
                <a:latin typeface="Segoe UI Semilight" panose="020B0402040204020203" pitchFamily="34" charset="0"/>
                <a:cs typeface="Segoe UI Semilight" panose="020B0402040204020203" pitchFamily="34" charset="0"/>
              </a:rPr>
              <a:t>)</a:t>
            </a:r>
          </a:p>
        </p:txBody>
      </p:sp>
      <p:sp>
        <p:nvSpPr>
          <p:cNvPr id="8" name="Content Placeholder 7">
            <a:extLst>
              <a:ext uri="{FF2B5EF4-FFF2-40B4-BE49-F238E27FC236}">
                <a16:creationId xmlns:a16="http://schemas.microsoft.com/office/drawing/2014/main" id="{B1867CA8-9F11-471F-A123-A685FEBE4F49}"/>
              </a:ext>
            </a:extLst>
          </p:cNvPr>
          <p:cNvSpPr>
            <a:spLocks noGrp="1"/>
          </p:cNvSpPr>
          <p:nvPr>
            <p:ph idx="1"/>
          </p:nvPr>
        </p:nvSpPr>
        <p:spPr>
          <a:xfrm>
            <a:off x="3657605" y="1747311"/>
            <a:ext cx="5172070" cy="4524315"/>
          </a:xfrm>
        </p:spPr>
        <p:txBody>
          <a:bodyPr wrap="square">
            <a:spAutoFit/>
          </a:bodyPr>
          <a:lstStyle/>
          <a:p>
            <a:pPr marL="400050" indent="-400050">
              <a:lnSpc>
                <a:spcPct val="100000"/>
              </a:lnSpc>
              <a:spcBef>
                <a:spcPts val="0"/>
              </a:spcBef>
              <a:spcAft>
                <a:spcPts val="0"/>
              </a:spcAft>
              <a:buFont typeface="Wingdings" panose="05000000000000000000" pitchFamily="2" charset="2"/>
              <a:buChar char="Ø"/>
            </a:pPr>
            <a:r>
              <a:rPr lang="en-US" sz="3600" dirty="0">
                <a:solidFill>
                  <a:schemeClr val="tx1"/>
                </a:solidFill>
                <a:latin typeface="Segoe UI Semilight" panose="020B0402040204020203" pitchFamily="34" charset="0"/>
                <a:cs typeface="Segoe UI Semilight" panose="020B0402040204020203" pitchFamily="34" charset="0"/>
              </a:rPr>
              <a:t>“Intelligent, wise … prudent”</a:t>
            </a:r>
          </a:p>
          <a:p>
            <a:pPr marL="400050" indent="-400050">
              <a:lnSpc>
                <a:spcPct val="100000"/>
              </a:lnSpc>
              <a:spcBef>
                <a:spcPts val="0"/>
              </a:spcBef>
              <a:spcAft>
                <a:spcPts val="0"/>
              </a:spcAft>
              <a:buFont typeface="Wingdings" panose="05000000000000000000" pitchFamily="2" charset="2"/>
              <a:buChar char="Ø"/>
              <a:tabLst>
                <a:tab pos="463550" algn="l"/>
              </a:tabLst>
            </a:pPr>
            <a:r>
              <a:rPr lang="en-US" sz="3600" dirty="0">
                <a:solidFill>
                  <a:schemeClr val="tx1"/>
                </a:solidFill>
                <a:latin typeface="Segoe UI Semilight" panose="020B0402040204020203" pitchFamily="34" charset="0"/>
                <a:cs typeface="Segoe UI Semilight" panose="020B0402040204020203" pitchFamily="34" charset="0"/>
              </a:rPr>
              <a:t>“Mindful of one’s interests” Matthew 10:16</a:t>
            </a:r>
          </a:p>
          <a:p>
            <a:pPr marL="400050" indent="-400050">
              <a:lnSpc>
                <a:spcPct val="100000"/>
              </a:lnSpc>
              <a:spcBef>
                <a:spcPts val="0"/>
              </a:spcBef>
              <a:spcAft>
                <a:spcPts val="0"/>
              </a:spcAft>
              <a:buFont typeface="Wingdings" panose="05000000000000000000" pitchFamily="2" charset="2"/>
              <a:buChar char="Ø"/>
            </a:pPr>
            <a:r>
              <a:rPr lang="en-US" sz="3600" dirty="0">
                <a:solidFill>
                  <a:schemeClr val="tx1"/>
                </a:solidFill>
                <a:latin typeface="Segoe UI Semilight" panose="020B0402040204020203" pitchFamily="34" charset="0"/>
                <a:cs typeface="Segoe UI Semilight" panose="020B0402040204020203" pitchFamily="34" charset="0"/>
              </a:rPr>
              <a:t>Lessons to be learned from the sons of this age. Luke 16:9 </a:t>
            </a:r>
            <a:br>
              <a:rPr lang="en-US" sz="3600" dirty="0">
                <a:solidFill>
                  <a:schemeClr val="tx1"/>
                </a:solidFill>
                <a:latin typeface="Segoe UI Semilight" panose="020B0402040204020203" pitchFamily="34" charset="0"/>
                <a:cs typeface="Segoe UI Semilight" panose="020B0402040204020203" pitchFamily="34" charset="0"/>
              </a:rPr>
            </a:br>
            <a:r>
              <a:rPr lang="en-US" sz="3600" dirty="0">
                <a:solidFill>
                  <a:schemeClr val="tx1"/>
                </a:solidFill>
                <a:latin typeface="Segoe UI Semilight" panose="020B0402040204020203" pitchFamily="34" charset="0"/>
                <a:cs typeface="Segoe UI Semilight" panose="020B0402040204020203" pitchFamily="34" charset="0"/>
              </a:rPr>
              <a:t>(Matthew 6:19-21)</a:t>
            </a:r>
          </a:p>
        </p:txBody>
      </p:sp>
      <p:sp>
        <p:nvSpPr>
          <p:cNvPr id="12" name="Title 1">
            <a:extLst>
              <a:ext uri="{FF2B5EF4-FFF2-40B4-BE49-F238E27FC236}">
                <a16:creationId xmlns:a16="http://schemas.microsoft.com/office/drawing/2014/main" id="{88DCE44E-BC04-48F4-B55D-596BE40664C2}"/>
              </a:ext>
            </a:extLst>
          </p:cNvPr>
          <p:cNvSpPr txBox="1">
            <a:spLocks/>
          </p:cNvSpPr>
          <p:nvPr/>
        </p:nvSpPr>
        <p:spPr>
          <a:xfrm>
            <a:off x="-1" y="16917"/>
            <a:ext cx="3762376" cy="3139321"/>
          </a:xfrm>
          <a:prstGeom prst="rect">
            <a:avLst/>
          </a:prstGeom>
        </p:spPr>
        <p:txBody>
          <a:bodyPr vert="horz" wrap="square" lIns="91440" tIns="45720" rIns="91440" bIns="45720" rtlCol="0" anchor="b">
            <a:sp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0000"/>
              </a:lnSpc>
              <a:spcBef>
                <a:spcPts val="600"/>
              </a:spcBef>
              <a:defRPr/>
            </a:pPr>
            <a:r>
              <a:rPr lang="en-US" sz="5000" b="1" spc="0" dirty="0">
                <a:solidFill>
                  <a:schemeClr val="tx1"/>
                </a:solidFill>
                <a:latin typeface="Segoe UI Semibold" panose="020B0702040204020203" pitchFamily="34" charset="0"/>
                <a:cs typeface="Segoe UI Semibold" panose="020B0702040204020203" pitchFamily="34" charset="0"/>
              </a:rPr>
              <a:t>The Unrighteous Steward</a:t>
            </a:r>
          </a:p>
          <a:p>
            <a:pPr algn="ctr">
              <a:lnSpc>
                <a:spcPct val="100000"/>
              </a:lnSpc>
              <a:spcBef>
                <a:spcPts val="600"/>
              </a:spcBef>
              <a:defRPr/>
            </a:pPr>
            <a:r>
              <a:rPr lang="en-US" sz="4000" b="1" spc="0" dirty="0">
                <a:solidFill>
                  <a:schemeClr val="tx1"/>
                </a:solidFill>
                <a:latin typeface="Segoe UI Semibold" panose="020B0702040204020203" pitchFamily="34" charset="0"/>
                <a:cs typeface="Segoe UI Semibold" panose="020B0702040204020203" pitchFamily="34" charset="0"/>
              </a:rPr>
              <a:t>Luke 16:8</a:t>
            </a:r>
          </a:p>
        </p:txBody>
      </p:sp>
      <p:sp>
        <p:nvSpPr>
          <p:cNvPr id="10" name="TextBox 9">
            <a:extLst>
              <a:ext uri="{FF2B5EF4-FFF2-40B4-BE49-F238E27FC236}">
                <a16:creationId xmlns:a16="http://schemas.microsoft.com/office/drawing/2014/main" id="{730D22DD-2270-4551-B570-9AA48669F612}"/>
              </a:ext>
            </a:extLst>
          </p:cNvPr>
          <p:cNvSpPr txBox="1"/>
          <p:nvPr/>
        </p:nvSpPr>
        <p:spPr>
          <a:xfrm>
            <a:off x="10158484" y="6523635"/>
            <a:ext cx="232012" cy="276999"/>
          </a:xfrm>
          <a:prstGeom prst="rect">
            <a:avLst/>
          </a:prstGeom>
          <a:noFill/>
        </p:spPr>
        <p:txBody>
          <a:bodyPr wrap="square" rtlCol="0">
            <a:spAutoFit/>
          </a:bodyPr>
          <a:lstStyle/>
          <a:p>
            <a:pPr algn="ctr" defTabSz="457200">
              <a:defRPr/>
            </a:pPr>
            <a:r>
              <a:rPr lang="en-US" sz="1200" dirty="0">
                <a:solidFill>
                  <a:srgbClr val="000000"/>
                </a:solidFill>
                <a:latin typeface="Segoe UI Semilight" panose="020B0402040204020203" pitchFamily="34" charset="0"/>
                <a:cs typeface="Segoe UI Semilight" panose="020B0402040204020203" pitchFamily="34" charset="0"/>
              </a:rPr>
              <a:t>2</a:t>
            </a:r>
          </a:p>
        </p:txBody>
      </p:sp>
    </p:spTree>
    <p:extLst>
      <p:ext uri="{BB962C8B-B14F-4D97-AF65-F5344CB8AC3E}">
        <p14:creationId xmlns:p14="http://schemas.microsoft.com/office/powerpoint/2010/main" val="18431922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100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nodeType="afterEffect">
                                  <p:stCondLst>
                                    <p:cond delay="1000"/>
                                  </p:stCondLst>
                                  <p:childTnLst>
                                    <p:set>
                                      <p:cBhvr>
                                        <p:cTn id="12" dur="1" fill="hold">
                                          <p:stCondLst>
                                            <p:cond delay="0"/>
                                          </p:stCondLst>
                                        </p:cTn>
                                        <p:tgtEl>
                                          <p:spTgt spid="8">
                                            <p:txEl>
                                              <p:pRg st="1" end="1"/>
                                            </p:txEl>
                                          </p:spTgt>
                                        </p:tgtEl>
                                        <p:attrNameLst>
                                          <p:attrName>style.visibility</p:attrName>
                                        </p:attrNameLst>
                                      </p:cBhvr>
                                      <p:to>
                                        <p:strVal val="visible"/>
                                      </p:to>
                                    </p:set>
                                    <p:animEffect transition="in" filter="fade">
                                      <p:cBhvr>
                                        <p:cTn id="13" dur="1000"/>
                                        <p:tgtEl>
                                          <p:spTgt spid="8">
                                            <p:txEl>
                                              <p:pRg st="1" end="1"/>
                                            </p:txEl>
                                          </p:spTgt>
                                        </p:tgtEl>
                                      </p:cBhvr>
                                    </p:animEffect>
                                    <p:anim calcmode="lin" valueType="num">
                                      <p:cBhvr>
                                        <p:cTn id="14"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8">
                                            <p:txEl>
                                              <p:pRg st="2" end="2"/>
                                            </p:txEl>
                                          </p:spTgt>
                                        </p:tgtEl>
                                        <p:attrNameLst>
                                          <p:attrName>style.visibility</p:attrName>
                                        </p:attrNameLst>
                                      </p:cBhvr>
                                      <p:to>
                                        <p:strVal val="visible"/>
                                      </p:to>
                                    </p:set>
                                    <p:animEffect transition="in" filter="fade">
                                      <p:cBhvr>
                                        <p:cTn id="20" dur="1000"/>
                                        <p:tgtEl>
                                          <p:spTgt spid="8">
                                            <p:txEl>
                                              <p:pRg st="2" end="2"/>
                                            </p:txEl>
                                          </p:spTgt>
                                        </p:tgtEl>
                                      </p:cBhvr>
                                    </p:animEffect>
                                    <p:anim calcmode="lin" valueType="num">
                                      <p:cBhvr>
                                        <p:cTn id="21"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6A1B-B127-4A3E-9DDB-A78A3A970BBC}"/>
              </a:ext>
            </a:extLst>
          </p:cNvPr>
          <p:cNvSpPr>
            <a:spLocks noGrp="1"/>
          </p:cNvSpPr>
          <p:nvPr>
            <p:ph type="title"/>
          </p:nvPr>
        </p:nvSpPr>
        <p:spPr>
          <a:xfrm>
            <a:off x="630413" y="720196"/>
            <a:ext cx="7910267" cy="798680"/>
          </a:xfrm>
        </p:spPr>
        <p:txBody>
          <a:bodyPr wrap="square">
            <a:spAutoFit/>
          </a:bodyPr>
          <a:lstStyle/>
          <a:p>
            <a:r>
              <a:rPr lang="en-US" sz="5400" dirty="0">
                <a:solidFill>
                  <a:schemeClr val="tx1"/>
                </a:solidFill>
                <a:latin typeface="Segoe UI Semibold" panose="020B0702040204020203" pitchFamily="34" charset="0"/>
                <a:cs typeface="Segoe UI Semibold" panose="020B0702040204020203" pitchFamily="34" charset="0"/>
              </a:rPr>
              <a:t>The Unrighteous Steward</a:t>
            </a:r>
          </a:p>
        </p:txBody>
      </p:sp>
      <p:sp>
        <p:nvSpPr>
          <p:cNvPr id="3" name="Content Placeholder 2">
            <a:extLst>
              <a:ext uri="{FF2B5EF4-FFF2-40B4-BE49-F238E27FC236}">
                <a16:creationId xmlns:a16="http://schemas.microsoft.com/office/drawing/2014/main" id="{435A2CAA-6BCE-4E65-9FA0-D05F5C3D17C1}"/>
              </a:ext>
            </a:extLst>
          </p:cNvPr>
          <p:cNvSpPr>
            <a:spLocks noGrp="1"/>
          </p:cNvSpPr>
          <p:nvPr>
            <p:ph idx="1"/>
          </p:nvPr>
        </p:nvSpPr>
        <p:spPr>
          <a:xfrm>
            <a:off x="84840" y="1836308"/>
            <a:ext cx="8946037" cy="4397101"/>
          </a:xfrm>
        </p:spPr>
        <p:txBody>
          <a:bodyPr wrap="square">
            <a:spAutoFit/>
          </a:bodyPr>
          <a:lstStyle/>
          <a:p>
            <a:r>
              <a:rPr lang="en-US" sz="1900" b="1" dirty="0">
                <a:solidFill>
                  <a:schemeClr val="tx1"/>
                </a:solidFill>
                <a:latin typeface="Segoe UI Semilight" panose="020B0402040204020203" pitchFamily="34" charset="0"/>
                <a:cs typeface="Segoe UI Semilight" panose="020B0402040204020203" pitchFamily="34" charset="0"/>
              </a:rPr>
              <a:t>Context: Spoke to the disciples.</a:t>
            </a:r>
          </a:p>
          <a:p>
            <a:r>
              <a:rPr lang="en-US" sz="1900" b="1" dirty="0">
                <a:solidFill>
                  <a:schemeClr val="tx1"/>
                </a:solidFill>
                <a:latin typeface="Segoe UI Semilight" panose="020B0402040204020203" pitchFamily="34" charset="0"/>
                <a:cs typeface="Segoe UI Semilight" panose="020B0402040204020203" pitchFamily="34" charset="0"/>
              </a:rPr>
              <a:t>Note the characters:</a:t>
            </a:r>
          </a:p>
          <a:p>
            <a:pPr>
              <a:buFont typeface="Wingdings" panose="05000000000000000000" pitchFamily="2" charset="2"/>
              <a:buChar char="Ø"/>
            </a:pPr>
            <a:r>
              <a:rPr lang="en-US" sz="1900" b="1" dirty="0">
                <a:solidFill>
                  <a:schemeClr val="tx1"/>
                </a:solidFill>
                <a:latin typeface="Segoe UI Semilight" panose="020B0402040204020203" pitchFamily="34" charset="0"/>
                <a:cs typeface="Segoe UI Semilight" panose="020B0402040204020203" pitchFamily="34" charset="0"/>
              </a:rPr>
              <a:t>Luke 16:1, </a:t>
            </a:r>
            <a:r>
              <a:rPr lang="en-US" sz="1900" b="1" i="1" dirty="0">
                <a:solidFill>
                  <a:schemeClr val="tx1"/>
                </a:solidFill>
                <a:latin typeface="Segoe UI Semilight" panose="020B0402040204020203" pitchFamily="34" charset="0"/>
                <a:cs typeface="Segoe UI Semilight" panose="020B0402040204020203" pitchFamily="34" charset="0"/>
              </a:rPr>
              <a:t>“There was a </a:t>
            </a:r>
            <a:r>
              <a:rPr lang="en-US" sz="2800" b="1" i="1" u="sng" dirty="0">
                <a:solidFill>
                  <a:schemeClr val="tx1"/>
                </a:solidFill>
                <a:latin typeface="Segoe UI Semilight" panose="020B0402040204020203" pitchFamily="34" charset="0"/>
                <a:cs typeface="Segoe UI Semilight" panose="020B0402040204020203" pitchFamily="34" charset="0"/>
              </a:rPr>
              <a:t>certain rich man</a:t>
            </a:r>
            <a:r>
              <a:rPr lang="en-US" sz="1900" b="1" i="1" dirty="0">
                <a:solidFill>
                  <a:schemeClr val="tx1"/>
                </a:solidFill>
                <a:latin typeface="Segoe UI Semilight" panose="020B0402040204020203" pitchFamily="34" charset="0"/>
                <a:cs typeface="Segoe UI Semilight" panose="020B0402040204020203" pitchFamily="34" charset="0"/>
              </a:rPr>
              <a:t>”</a:t>
            </a:r>
          </a:p>
          <a:p>
            <a:pPr lvl="1"/>
            <a:r>
              <a:rPr lang="en-US" sz="1900" b="1" dirty="0">
                <a:solidFill>
                  <a:schemeClr val="tx1"/>
                </a:solidFill>
                <a:latin typeface="Segoe UI Semilight" panose="020B0402040204020203" pitchFamily="34" charset="0"/>
                <a:cs typeface="Segoe UI Semilight" panose="020B0402040204020203" pitchFamily="34" charset="0"/>
              </a:rPr>
              <a:t>Owner of the property who leased it for profit.</a:t>
            </a:r>
          </a:p>
          <a:p>
            <a:pPr>
              <a:buFont typeface="Wingdings" panose="05000000000000000000" pitchFamily="2" charset="2"/>
              <a:buChar char="Ø"/>
            </a:pPr>
            <a:r>
              <a:rPr lang="en-US" sz="1900" b="1" dirty="0">
                <a:solidFill>
                  <a:schemeClr val="tx1"/>
                </a:solidFill>
                <a:latin typeface="Segoe UI Semilight" panose="020B0402040204020203" pitchFamily="34" charset="0"/>
                <a:cs typeface="Segoe UI Semilight" panose="020B0402040204020203" pitchFamily="34" charset="0"/>
              </a:rPr>
              <a:t>Luke 16:1, </a:t>
            </a:r>
            <a:r>
              <a:rPr lang="en-US" sz="1900" b="1" i="1" dirty="0">
                <a:solidFill>
                  <a:schemeClr val="tx1"/>
                </a:solidFill>
                <a:latin typeface="Segoe UI Semilight" panose="020B0402040204020203" pitchFamily="34" charset="0"/>
                <a:cs typeface="Segoe UI Semilight" panose="020B0402040204020203" pitchFamily="34" charset="0"/>
              </a:rPr>
              <a:t>“… who had a </a:t>
            </a:r>
            <a:r>
              <a:rPr lang="en-US" sz="2800" b="1" i="1" u="sng" dirty="0">
                <a:solidFill>
                  <a:schemeClr val="tx1"/>
                </a:solidFill>
                <a:latin typeface="Segoe UI Semilight" panose="020B0402040204020203" pitchFamily="34" charset="0"/>
                <a:cs typeface="Segoe UI Semilight" panose="020B0402040204020203" pitchFamily="34" charset="0"/>
              </a:rPr>
              <a:t>steward</a:t>
            </a:r>
            <a:r>
              <a:rPr lang="en-US" sz="1900" b="1" i="1" dirty="0">
                <a:solidFill>
                  <a:schemeClr val="tx1"/>
                </a:solidFill>
                <a:latin typeface="Segoe UI Semilight" panose="020B0402040204020203" pitchFamily="34" charset="0"/>
                <a:cs typeface="Segoe UI Semilight" panose="020B0402040204020203" pitchFamily="34" charset="0"/>
              </a:rPr>
              <a:t>.”</a:t>
            </a:r>
          </a:p>
          <a:p>
            <a:pPr lvl="1">
              <a:buFont typeface="Wingdings" panose="05000000000000000000" pitchFamily="2" charset="2"/>
              <a:buChar char="Ø"/>
            </a:pPr>
            <a:r>
              <a:rPr lang="en-US" sz="1900" b="1" dirty="0">
                <a:solidFill>
                  <a:schemeClr val="tx1"/>
                </a:solidFill>
                <a:latin typeface="Segoe UI Semilight" panose="020B0402040204020203" pitchFamily="34" charset="0"/>
                <a:cs typeface="Segoe UI Semilight" panose="020B0402040204020203" pitchFamily="34" charset="0"/>
              </a:rPr>
              <a:t>Manager who was charged with the oversight of the oil and wheat that were produced by workmen. Probably the servants under his direction and oversight.</a:t>
            </a:r>
          </a:p>
          <a:p>
            <a:pPr lvl="1">
              <a:buFont typeface="Wingdings" panose="05000000000000000000" pitchFamily="2" charset="2"/>
              <a:buChar char="Ø"/>
            </a:pPr>
            <a:r>
              <a:rPr lang="en-US" sz="1900" b="1" dirty="0">
                <a:solidFill>
                  <a:schemeClr val="tx1"/>
                </a:solidFill>
                <a:latin typeface="Segoe UI Semilight" panose="020B0402040204020203" pitchFamily="34" charset="0"/>
                <a:cs typeface="Segoe UI Semilight" panose="020B0402040204020203" pitchFamily="34" charset="0"/>
              </a:rPr>
              <a:t>Also, responsible for the sale of the product and return of profits to the rich man.</a:t>
            </a:r>
          </a:p>
          <a:p>
            <a:pPr lvl="1"/>
            <a:r>
              <a:rPr lang="en-US" sz="1900" b="1" dirty="0">
                <a:solidFill>
                  <a:schemeClr val="tx1"/>
                </a:solidFill>
                <a:latin typeface="Segoe UI Semilight" panose="020B0402040204020203" pitchFamily="34" charset="0"/>
                <a:cs typeface="Segoe UI Semilight" panose="020B0402040204020203" pitchFamily="34" charset="0"/>
              </a:rPr>
              <a:t>Unlikely, he was a slave. He could be fired! A slave would be punished or even executed. (cf. Luke 12:42-44)</a:t>
            </a:r>
          </a:p>
          <a:p>
            <a:pPr lvl="1"/>
            <a:r>
              <a:rPr lang="en-US" sz="1900" b="1" dirty="0">
                <a:solidFill>
                  <a:schemeClr val="tx1"/>
                </a:solidFill>
                <a:latin typeface="Segoe UI Semilight" panose="020B0402040204020203" pitchFamily="34" charset="0"/>
                <a:cs typeface="Segoe UI Semilight" panose="020B0402040204020203" pitchFamily="34" charset="0"/>
              </a:rPr>
              <a:t>Jesus used stewards as illustrations in His parables. (Luke 12:42; Matthew 20:8; 24:45)</a:t>
            </a:r>
          </a:p>
        </p:txBody>
      </p:sp>
    </p:spTree>
    <p:extLst>
      <p:ext uri="{BB962C8B-B14F-4D97-AF65-F5344CB8AC3E}">
        <p14:creationId xmlns:p14="http://schemas.microsoft.com/office/powerpoint/2010/main" val="40515450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6A1B-B127-4A3E-9DDB-A78A3A970BBC}"/>
              </a:ext>
            </a:extLst>
          </p:cNvPr>
          <p:cNvSpPr>
            <a:spLocks noGrp="1"/>
          </p:cNvSpPr>
          <p:nvPr>
            <p:ph type="title"/>
          </p:nvPr>
        </p:nvSpPr>
        <p:spPr>
          <a:xfrm>
            <a:off x="800100" y="855241"/>
            <a:ext cx="7543800" cy="720197"/>
          </a:xfrm>
        </p:spPr>
        <p:txBody>
          <a:bodyPr>
            <a:spAutoFit/>
          </a:bodyPr>
          <a:lstStyle/>
          <a:p>
            <a:r>
              <a:rPr lang="en-US" dirty="0">
                <a:solidFill>
                  <a:schemeClr val="tx1"/>
                </a:solidFill>
                <a:latin typeface="Segoe UI Semibold" panose="020B0702040204020203" pitchFamily="34" charset="0"/>
                <a:cs typeface="Segoe UI Semibold" panose="020B0702040204020203" pitchFamily="34" charset="0"/>
              </a:rPr>
              <a:t>The Unrighteous Steward</a:t>
            </a:r>
          </a:p>
        </p:txBody>
      </p:sp>
      <p:sp>
        <p:nvSpPr>
          <p:cNvPr id="3" name="Content Placeholder 2">
            <a:extLst>
              <a:ext uri="{FF2B5EF4-FFF2-40B4-BE49-F238E27FC236}">
                <a16:creationId xmlns:a16="http://schemas.microsoft.com/office/drawing/2014/main" id="{435A2CAA-6BCE-4E65-9FA0-D05F5C3D17C1}"/>
              </a:ext>
            </a:extLst>
          </p:cNvPr>
          <p:cNvSpPr>
            <a:spLocks noGrp="1"/>
          </p:cNvSpPr>
          <p:nvPr>
            <p:ph idx="1"/>
          </p:nvPr>
        </p:nvSpPr>
        <p:spPr>
          <a:xfrm>
            <a:off x="400051" y="1845735"/>
            <a:ext cx="8524874" cy="3967240"/>
          </a:xfrm>
        </p:spPr>
        <p:txBody>
          <a:bodyPr>
            <a:spAutoFit/>
          </a:bodyPr>
          <a:lstStyle/>
          <a:p>
            <a:r>
              <a:rPr lang="en-US" sz="2800" b="1" dirty="0">
                <a:solidFill>
                  <a:schemeClr val="tx1"/>
                </a:solidFill>
                <a:latin typeface="Segoe UI Semilight" panose="020B0402040204020203" pitchFamily="34" charset="0"/>
                <a:cs typeface="Segoe UI Semilight" panose="020B0402040204020203" pitchFamily="34" charset="0"/>
              </a:rPr>
              <a:t>Context: Spoken to the disciples.</a:t>
            </a:r>
          </a:p>
          <a:p>
            <a:endParaRPr lang="en-US" sz="2800" b="1" dirty="0">
              <a:solidFill>
                <a:schemeClr val="tx1"/>
              </a:solidFill>
              <a:latin typeface="Segoe UI Semilight" panose="020B0402040204020203" pitchFamily="34" charset="0"/>
              <a:cs typeface="Segoe UI Semilight" panose="020B0402040204020203" pitchFamily="34" charset="0"/>
            </a:endParaRPr>
          </a:p>
          <a:p>
            <a:pPr lvl="1"/>
            <a:r>
              <a:rPr lang="en-US" sz="2800" b="1" dirty="0">
                <a:solidFill>
                  <a:schemeClr val="tx1"/>
                </a:solidFill>
                <a:latin typeface="Segoe UI Semilight" panose="020B0402040204020203" pitchFamily="34" charset="0"/>
                <a:cs typeface="Segoe UI Semilight" panose="020B0402040204020203" pitchFamily="34" charset="0"/>
              </a:rPr>
              <a:t>Jesus used stewards as illustrations in His parables. (Luke 12:42; Matthew 20:8; 24:45).</a:t>
            </a:r>
          </a:p>
          <a:p>
            <a:pPr lvl="1"/>
            <a:r>
              <a:rPr lang="en-US" sz="2800" b="1" dirty="0">
                <a:solidFill>
                  <a:schemeClr val="tx1"/>
                </a:solidFill>
                <a:latin typeface="Segoe UI Semilight" panose="020B0402040204020203" pitchFamily="34" charset="0"/>
                <a:cs typeface="Segoe UI Semilight" panose="020B0402040204020203" pitchFamily="34" charset="0"/>
              </a:rPr>
              <a:t>Apostles refer to themselves as stewards </a:t>
            </a:r>
            <a:br>
              <a:rPr lang="en-US" sz="2800" b="1" dirty="0">
                <a:solidFill>
                  <a:schemeClr val="tx1"/>
                </a:solidFill>
                <a:latin typeface="Segoe UI Semilight" panose="020B0402040204020203" pitchFamily="34" charset="0"/>
                <a:cs typeface="Segoe UI Semilight" panose="020B0402040204020203" pitchFamily="34" charset="0"/>
              </a:rPr>
            </a:br>
            <a:r>
              <a:rPr lang="en-US" sz="2800" b="1" dirty="0">
                <a:solidFill>
                  <a:schemeClr val="tx1"/>
                </a:solidFill>
                <a:latin typeface="Segoe UI Semilight" panose="020B0402040204020203" pitchFamily="34" charset="0"/>
                <a:cs typeface="Segoe UI Semilight" panose="020B0402040204020203" pitchFamily="34" charset="0"/>
              </a:rPr>
              <a:t>(see 1 Corinthians 4:1-2; 1 Peter 4:10).</a:t>
            </a:r>
          </a:p>
          <a:p>
            <a:pPr lvl="1"/>
            <a:r>
              <a:rPr lang="en-US" sz="2800" b="1" dirty="0">
                <a:solidFill>
                  <a:schemeClr val="tx1"/>
                </a:solidFill>
                <a:latin typeface="Segoe UI Semilight" panose="020B0402040204020203" pitchFamily="34" charset="0"/>
                <a:cs typeface="Segoe UI Semilight" panose="020B0402040204020203" pitchFamily="34" charset="0"/>
              </a:rPr>
              <a:t>We are stewards of our time, money, opportunities, abilities, and even our very lives.</a:t>
            </a:r>
            <a:br>
              <a:rPr lang="en-US" sz="2800" b="1" dirty="0">
                <a:solidFill>
                  <a:schemeClr val="tx1"/>
                </a:solidFill>
                <a:latin typeface="Segoe UI Semilight" panose="020B0402040204020203" pitchFamily="34" charset="0"/>
                <a:cs typeface="Segoe UI Semilight" panose="020B0402040204020203" pitchFamily="34" charset="0"/>
              </a:rPr>
            </a:br>
            <a:r>
              <a:rPr lang="en-US" sz="2800" b="1" dirty="0">
                <a:solidFill>
                  <a:schemeClr val="tx1"/>
                </a:solidFill>
                <a:latin typeface="Segoe UI Semilight" panose="020B0402040204020203" pitchFamily="34" charset="0"/>
                <a:cs typeface="Segoe UI Semilight" panose="020B0402040204020203" pitchFamily="34" charset="0"/>
              </a:rPr>
              <a:t>(1 Corinthians 6:19-20; Romans 12:1)</a:t>
            </a:r>
          </a:p>
        </p:txBody>
      </p:sp>
    </p:spTree>
    <p:extLst>
      <p:ext uri="{BB962C8B-B14F-4D97-AF65-F5344CB8AC3E}">
        <p14:creationId xmlns:p14="http://schemas.microsoft.com/office/powerpoint/2010/main" val="39076856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6A1B-B127-4A3E-9DDB-A78A3A970BBC}"/>
              </a:ext>
            </a:extLst>
          </p:cNvPr>
          <p:cNvSpPr>
            <a:spLocks noGrp="1"/>
          </p:cNvSpPr>
          <p:nvPr>
            <p:ph type="title"/>
          </p:nvPr>
        </p:nvSpPr>
        <p:spPr>
          <a:xfrm>
            <a:off x="800100" y="855241"/>
            <a:ext cx="7543800" cy="720197"/>
          </a:xfrm>
        </p:spPr>
        <p:txBody>
          <a:bodyPr>
            <a:spAutoFit/>
          </a:bodyPr>
          <a:lstStyle/>
          <a:p>
            <a:r>
              <a:rPr lang="en-US" dirty="0">
                <a:solidFill>
                  <a:schemeClr val="tx1"/>
                </a:solidFill>
                <a:latin typeface="Segoe UI Semibold" panose="020B0702040204020203" pitchFamily="34" charset="0"/>
                <a:cs typeface="Segoe UI Semibold" panose="020B0702040204020203" pitchFamily="34" charset="0"/>
              </a:rPr>
              <a:t>The Unrighteous Steward</a:t>
            </a:r>
          </a:p>
        </p:txBody>
      </p:sp>
      <p:sp>
        <p:nvSpPr>
          <p:cNvPr id="3" name="Content Placeholder 2">
            <a:extLst>
              <a:ext uri="{FF2B5EF4-FFF2-40B4-BE49-F238E27FC236}">
                <a16:creationId xmlns:a16="http://schemas.microsoft.com/office/drawing/2014/main" id="{435A2CAA-6BCE-4E65-9FA0-D05F5C3D17C1}"/>
              </a:ext>
            </a:extLst>
          </p:cNvPr>
          <p:cNvSpPr>
            <a:spLocks noGrp="1"/>
          </p:cNvSpPr>
          <p:nvPr>
            <p:ph idx="1"/>
          </p:nvPr>
        </p:nvSpPr>
        <p:spPr>
          <a:xfrm>
            <a:off x="400051" y="1779550"/>
            <a:ext cx="8524874" cy="4621740"/>
          </a:xfrm>
        </p:spPr>
        <p:txBody>
          <a:bodyPr>
            <a:spAutoFit/>
          </a:bodyPr>
          <a:lstStyle/>
          <a:p>
            <a:r>
              <a:rPr lang="en-US" sz="2600" b="1" dirty="0">
                <a:solidFill>
                  <a:schemeClr val="tx1"/>
                </a:solidFill>
                <a:latin typeface="Segoe UI Semilight" panose="020B0402040204020203" pitchFamily="34" charset="0"/>
                <a:cs typeface="Segoe UI Semilight" panose="020B0402040204020203" pitchFamily="34" charset="0"/>
              </a:rPr>
              <a:t>Context: Spoken to the disciples. (Note the change of audience from Chapter 15)</a:t>
            </a:r>
          </a:p>
          <a:p>
            <a:r>
              <a:rPr lang="en-US" sz="2200" b="1" dirty="0">
                <a:solidFill>
                  <a:schemeClr val="tx1"/>
                </a:solidFill>
                <a:latin typeface="Segoe UI Semilight" panose="020B0402040204020203" pitchFamily="34" charset="0"/>
                <a:cs typeface="Segoe UI Semilight" panose="020B0402040204020203" pitchFamily="34" charset="0"/>
              </a:rPr>
              <a:t>Accusation: </a:t>
            </a:r>
            <a:r>
              <a:rPr lang="en-US" sz="2200" dirty="0">
                <a:solidFill>
                  <a:schemeClr val="tx1"/>
                </a:solidFill>
                <a:latin typeface="Segoe UI Semilight" panose="020B0402040204020203" pitchFamily="34" charset="0"/>
                <a:cs typeface="Segoe UI Semilight" panose="020B0402040204020203" pitchFamily="34" charset="0"/>
              </a:rPr>
              <a:t>Luke 16:1, </a:t>
            </a:r>
            <a:r>
              <a:rPr lang="en-US" sz="2200" i="1" dirty="0">
                <a:solidFill>
                  <a:schemeClr val="tx1"/>
                </a:solidFill>
                <a:latin typeface="Segoe UI Semilight" panose="020B0402040204020203" pitchFamily="34" charset="0"/>
                <a:cs typeface="Segoe UI Semilight" panose="020B0402040204020203" pitchFamily="34" charset="0"/>
              </a:rPr>
              <a:t>“And he said also unto the </a:t>
            </a:r>
            <a:r>
              <a:rPr lang="en-US" sz="2400" b="1" i="1" dirty="0">
                <a:solidFill>
                  <a:schemeClr val="tx1"/>
                </a:solidFill>
                <a:latin typeface="Segoe UI Semilight" panose="020B0402040204020203" pitchFamily="34" charset="0"/>
                <a:cs typeface="Segoe UI Semilight" panose="020B0402040204020203" pitchFamily="34" charset="0"/>
              </a:rPr>
              <a:t>disciples</a:t>
            </a:r>
            <a:r>
              <a:rPr lang="en-US" sz="2200" i="1" dirty="0">
                <a:solidFill>
                  <a:schemeClr val="tx1"/>
                </a:solidFill>
                <a:latin typeface="Segoe UI Semilight" panose="020B0402040204020203" pitchFamily="34" charset="0"/>
                <a:cs typeface="Segoe UI Semilight" panose="020B0402040204020203" pitchFamily="34" charset="0"/>
              </a:rPr>
              <a:t>, There was a certain rich man, who had a steward; and the same was accused unto him that he was wasting his goods.”</a:t>
            </a:r>
          </a:p>
          <a:p>
            <a:r>
              <a:rPr lang="en-US" sz="2800" b="1" dirty="0">
                <a:solidFill>
                  <a:schemeClr val="tx1"/>
                </a:solidFill>
                <a:latin typeface="Segoe UI Semilight" panose="020B0402040204020203" pitchFamily="34" charset="0"/>
                <a:cs typeface="Segoe UI Semilight" panose="020B0402040204020203" pitchFamily="34" charset="0"/>
              </a:rPr>
              <a:t>Accused.</a:t>
            </a:r>
            <a:r>
              <a:rPr lang="en-US" b="1" i="1" dirty="0">
                <a:solidFill>
                  <a:schemeClr val="tx1"/>
                </a:solidFill>
                <a:latin typeface="Segoe UI Semilight" panose="020B0402040204020203" pitchFamily="34" charset="0"/>
                <a:cs typeface="Segoe UI Semilight" panose="020B0402040204020203" pitchFamily="34" charset="0"/>
              </a:rPr>
              <a:t> </a:t>
            </a:r>
            <a:r>
              <a:rPr lang="en-US" b="1" i="1" dirty="0" err="1">
                <a:solidFill>
                  <a:schemeClr val="tx1"/>
                </a:solidFill>
                <a:latin typeface="Segoe UI Semilight" panose="020B0402040204020203" pitchFamily="34" charset="0"/>
                <a:cs typeface="Segoe UI Semilight" panose="020B0402040204020203" pitchFamily="34" charset="0"/>
              </a:rPr>
              <a:t>diaballō</a:t>
            </a:r>
            <a:r>
              <a:rPr lang="en-US" b="1" i="1" dirty="0">
                <a:solidFill>
                  <a:schemeClr val="tx1"/>
                </a:solidFill>
                <a:latin typeface="Segoe UI Semilight" panose="020B0402040204020203" pitchFamily="34" charset="0"/>
                <a:cs typeface="Segoe UI Semilight" panose="020B0402040204020203" pitchFamily="34" charset="0"/>
              </a:rPr>
              <a:t> </a:t>
            </a:r>
            <a:r>
              <a:rPr lang="en-US" b="1" dirty="0">
                <a:solidFill>
                  <a:schemeClr val="tx1"/>
                </a:solidFill>
                <a:latin typeface="Segoe UI Semilight" panose="020B0402040204020203" pitchFamily="34" charset="0"/>
                <a:cs typeface="Segoe UI Semilight" panose="020B0402040204020203" pitchFamily="34" charset="0"/>
              </a:rPr>
              <a:t>is defined as:</a:t>
            </a:r>
          </a:p>
          <a:p>
            <a:pPr lvl="1"/>
            <a:r>
              <a:rPr lang="en-US" sz="2000" b="1" dirty="0">
                <a:solidFill>
                  <a:schemeClr val="tx1"/>
                </a:solidFill>
                <a:latin typeface="Segoe UI Semilight" panose="020B0402040204020203" pitchFamily="34" charset="0"/>
                <a:cs typeface="Segoe UI Semilight" panose="020B0402040204020203" pitchFamily="34" charset="0"/>
              </a:rPr>
              <a:t> “Slander, accuse, defame … Not only of those who bring a false charge against one … but also of those who disseminate the truth concerning a man, but do so maliciously, insidiously, with hostility” (Thayer).</a:t>
            </a:r>
          </a:p>
          <a:p>
            <a:pPr lvl="1"/>
            <a:r>
              <a:rPr lang="en-US" sz="2000" b="1" dirty="0">
                <a:solidFill>
                  <a:schemeClr val="tx1"/>
                </a:solidFill>
                <a:latin typeface="Segoe UI Semilight" panose="020B0402040204020203" pitchFamily="34" charset="0"/>
                <a:cs typeface="Segoe UI Semilight" panose="020B0402040204020203" pitchFamily="34" charset="0"/>
              </a:rPr>
              <a:t>It involves bringing “charges with hostile intent, either falsely or slanderously” (BAGD, page 180).</a:t>
            </a:r>
          </a:p>
          <a:p>
            <a:pPr lvl="1"/>
            <a:r>
              <a:rPr lang="en-US" sz="2000" b="1" dirty="0">
                <a:solidFill>
                  <a:schemeClr val="tx1"/>
                </a:solidFill>
                <a:latin typeface="Segoe UI Semilight" panose="020B0402040204020203" pitchFamily="34" charset="0"/>
                <a:cs typeface="Segoe UI Semilight" panose="020B0402040204020203" pitchFamily="34" charset="0"/>
              </a:rPr>
              <a:t>The word does not imply, however, whether the accusations are true or false.</a:t>
            </a:r>
          </a:p>
        </p:txBody>
      </p:sp>
    </p:spTree>
    <p:extLst>
      <p:ext uri="{BB962C8B-B14F-4D97-AF65-F5344CB8AC3E}">
        <p14:creationId xmlns:p14="http://schemas.microsoft.com/office/powerpoint/2010/main" val="11871986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6A1B-B127-4A3E-9DDB-A78A3A970BBC}"/>
              </a:ext>
            </a:extLst>
          </p:cNvPr>
          <p:cNvSpPr>
            <a:spLocks noGrp="1"/>
          </p:cNvSpPr>
          <p:nvPr>
            <p:ph type="title"/>
          </p:nvPr>
        </p:nvSpPr>
        <p:spPr>
          <a:xfrm>
            <a:off x="800100" y="855241"/>
            <a:ext cx="7543800" cy="720197"/>
          </a:xfrm>
        </p:spPr>
        <p:txBody>
          <a:bodyPr>
            <a:spAutoFit/>
          </a:bodyPr>
          <a:lstStyle/>
          <a:p>
            <a:r>
              <a:rPr lang="en-US" dirty="0">
                <a:solidFill>
                  <a:schemeClr val="tx1"/>
                </a:solidFill>
                <a:latin typeface="Segoe UI Semibold" panose="020B0702040204020203" pitchFamily="34" charset="0"/>
                <a:cs typeface="Segoe UI Semibold" panose="020B0702040204020203" pitchFamily="34" charset="0"/>
              </a:rPr>
              <a:t>The Unrighteous Steward</a:t>
            </a:r>
          </a:p>
        </p:txBody>
      </p:sp>
      <p:sp>
        <p:nvSpPr>
          <p:cNvPr id="3" name="Content Placeholder 2">
            <a:extLst>
              <a:ext uri="{FF2B5EF4-FFF2-40B4-BE49-F238E27FC236}">
                <a16:creationId xmlns:a16="http://schemas.microsoft.com/office/drawing/2014/main" id="{435A2CAA-6BCE-4E65-9FA0-D05F5C3D17C1}"/>
              </a:ext>
            </a:extLst>
          </p:cNvPr>
          <p:cNvSpPr>
            <a:spLocks noGrp="1"/>
          </p:cNvSpPr>
          <p:nvPr>
            <p:ph idx="1"/>
          </p:nvPr>
        </p:nvSpPr>
        <p:spPr>
          <a:xfrm>
            <a:off x="400051" y="1760304"/>
            <a:ext cx="8524874" cy="4650315"/>
          </a:xfrm>
        </p:spPr>
        <p:txBody>
          <a:bodyPr>
            <a:spAutoFit/>
          </a:bodyPr>
          <a:lstStyle/>
          <a:p>
            <a:r>
              <a:rPr lang="en-US" sz="2400" b="1" dirty="0">
                <a:solidFill>
                  <a:schemeClr val="tx1"/>
                </a:solidFill>
                <a:latin typeface="Segoe UI Semilight" panose="020B0402040204020203" pitchFamily="34" charset="0"/>
                <a:cs typeface="Segoe UI Semilight" panose="020B0402040204020203" pitchFamily="34" charset="0"/>
              </a:rPr>
              <a:t>Context: Spoken to the disciples. (Note the change of audience from Chapter 15)</a:t>
            </a:r>
          </a:p>
          <a:p>
            <a:r>
              <a:rPr lang="en-US" sz="2200" b="1" dirty="0">
                <a:solidFill>
                  <a:schemeClr val="tx1"/>
                </a:solidFill>
                <a:latin typeface="Segoe UI Semilight" panose="020B0402040204020203" pitchFamily="34" charset="0"/>
                <a:cs typeface="Segoe UI Semilight" panose="020B0402040204020203" pitchFamily="34" charset="0"/>
              </a:rPr>
              <a:t>Accounting: </a:t>
            </a:r>
            <a:r>
              <a:rPr lang="en-US" sz="2200" dirty="0">
                <a:solidFill>
                  <a:schemeClr val="tx1"/>
                </a:solidFill>
                <a:latin typeface="Segoe UI Semilight" panose="020B0402040204020203" pitchFamily="34" charset="0"/>
                <a:cs typeface="Segoe UI Semilight" panose="020B0402040204020203" pitchFamily="34" charset="0"/>
              </a:rPr>
              <a:t>Luke 16:2, </a:t>
            </a:r>
            <a:r>
              <a:rPr lang="en-US" sz="2200" i="1" dirty="0">
                <a:solidFill>
                  <a:schemeClr val="tx1"/>
                </a:solidFill>
                <a:latin typeface="Segoe UI Semilight" panose="020B0402040204020203" pitchFamily="34" charset="0"/>
                <a:cs typeface="Segoe UI Semilight" panose="020B0402040204020203" pitchFamily="34" charset="0"/>
              </a:rPr>
              <a:t>“And he called him, and said unto him, What is this that I hear of thee? render the account of thy stewardship; for thou canst be no longer steward.”</a:t>
            </a:r>
          </a:p>
          <a:p>
            <a:endParaRPr lang="en-US" b="1" dirty="0">
              <a:solidFill>
                <a:schemeClr val="tx1"/>
              </a:solidFill>
              <a:latin typeface="Segoe UI Semilight" panose="020B0402040204020203" pitchFamily="34" charset="0"/>
              <a:cs typeface="Segoe UI Semilight" panose="020B0402040204020203" pitchFamily="34" charset="0"/>
            </a:endParaRPr>
          </a:p>
          <a:p>
            <a:pPr>
              <a:buFont typeface="Wingdings" panose="05000000000000000000" pitchFamily="2" charset="2"/>
              <a:buChar char="Ø"/>
            </a:pPr>
            <a:r>
              <a:rPr lang="en-US" sz="2400" b="1" dirty="0">
                <a:solidFill>
                  <a:schemeClr val="tx1"/>
                </a:solidFill>
                <a:latin typeface="Segoe UI Semilight" panose="020B0402040204020203" pitchFamily="34" charset="0"/>
                <a:cs typeface="Segoe UI Semilight" panose="020B0402040204020203" pitchFamily="34" charset="0"/>
              </a:rPr>
              <a:t>This would require presenting up-to-date books and ledgers on the status of all the assets and liabilities involved in the management of the property overseen.</a:t>
            </a:r>
          </a:p>
          <a:p>
            <a:pPr>
              <a:buFont typeface="Wingdings" panose="05000000000000000000" pitchFamily="2" charset="2"/>
              <a:buChar char="Ø"/>
            </a:pPr>
            <a:r>
              <a:rPr lang="en-US" sz="2400" b="1" dirty="0">
                <a:solidFill>
                  <a:schemeClr val="tx1"/>
                </a:solidFill>
                <a:latin typeface="Segoe UI Semilight" panose="020B0402040204020203" pitchFamily="34" charset="0"/>
                <a:cs typeface="Segoe UI Semilight" panose="020B0402040204020203" pitchFamily="34" charset="0"/>
              </a:rPr>
              <a:t>This expression is used elsewhere to refer to persons rendering account of actions at the final judgment (see Matthew 12:36; Hebrews 13:17; 1 Peter 4:5).</a:t>
            </a:r>
          </a:p>
        </p:txBody>
      </p:sp>
    </p:spTree>
    <p:extLst>
      <p:ext uri="{BB962C8B-B14F-4D97-AF65-F5344CB8AC3E}">
        <p14:creationId xmlns:p14="http://schemas.microsoft.com/office/powerpoint/2010/main" val="1895253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6A1B-B127-4A3E-9DDB-A78A3A970BBC}"/>
              </a:ext>
            </a:extLst>
          </p:cNvPr>
          <p:cNvSpPr>
            <a:spLocks noGrp="1"/>
          </p:cNvSpPr>
          <p:nvPr>
            <p:ph type="title"/>
          </p:nvPr>
        </p:nvSpPr>
        <p:spPr>
          <a:xfrm>
            <a:off x="800100" y="855241"/>
            <a:ext cx="7543800" cy="720197"/>
          </a:xfrm>
        </p:spPr>
        <p:txBody>
          <a:bodyPr>
            <a:spAutoFit/>
          </a:bodyPr>
          <a:lstStyle/>
          <a:p>
            <a:r>
              <a:rPr lang="en-US" dirty="0">
                <a:solidFill>
                  <a:schemeClr val="tx1"/>
                </a:solidFill>
                <a:latin typeface="Segoe UI Semibold" panose="020B0702040204020203" pitchFamily="34" charset="0"/>
                <a:cs typeface="Segoe UI Semibold" panose="020B0702040204020203" pitchFamily="34" charset="0"/>
              </a:rPr>
              <a:t>The Unrighteous Steward</a:t>
            </a:r>
          </a:p>
        </p:txBody>
      </p:sp>
      <p:sp>
        <p:nvSpPr>
          <p:cNvPr id="3" name="Content Placeholder 2">
            <a:extLst>
              <a:ext uri="{FF2B5EF4-FFF2-40B4-BE49-F238E27FC236}">
                <a16:creationId xmlns:a16="http://schemas.microsoft.com/office/drawing/2014/main" id="{435A2CAA-6BCE-4E65-9FA0-D05F5C3D17C1}"/>
              </a:ext>
            </a:extLst>
          </p:cNvPr>
          <p:cNvSpPr>
            <a:spLocks noGrp="1"/>
          </p:cNvSpPr>
          <p:nvPr>
            <p:ph idx="1"/>
          </p:nvPr>
        </p:nvSpPr>
        <p:spPr>
          <a:xfrm>
            <a:off x="113121" y="1760010"/>
            <a:ext cx="8927183" cy="4277068"/>
          </a:xfrm>
        </p:spPr>
        <p:txBody>
          <a:bodyPr wrap="square">
            <a:spAutoFit/>
          </a:bodyPr>
          <a:lstStyle/>
          <a:p>
            <a:r>
              <a:rPr lang="en-US" sz="2400" b="1" dirty="0">
                <a:solidFill>
                  <a:schemeClr val="tx1"/>
                </a:solidFill>
                <a:latin typeface="Segoe UI Semilight" panose="020B0402040204020203" pitchFamily="34" charset="0"/>
                <a:cs typeface="Segoe UI Semilight" panose="020B0402040204020203" pitchFamily="34" charset="0"/>
              </a:rPr>
              <a:t>Context: Spoken to the disciples. (Note the change of audience from Chapter 15)</a:t>
            </a:r>
          </a:p>
          <a:p>
            <a:r>
              <a:rPr lang="en-US" sz="2200" b="1" dirty="0">
                <a:solidFill>
                  <a:schemeClr val="tx1"/>
                </a:solidFill>
                <a:latin typeface="Segoe UI Semilight" panose="020B0402040204020203" pitchFamily="34" charset="0"/>
                <a:cs typeface="Segoe UI Semilight" panose="020B0402040204020203" pitchFamily="34" charset="0"/>
              </a:rPr>
              <a:t>Dilemma: </a:t>
            </a:r>
            <a:r>
              <a:rPr lang="en-US" sz="2200" dirty="0">
                <a:solidFill>
                  <a:schemeClr val="tx1"/>
                </a:solidFill>
                <a:latin typeface="Segoe UI Semilight" panose="020B0402040204020203" pitchFamily="34" charset="0"/>
                <a:cs typeface="Segoe UI Semilight" panose="020B0402040204020203" pitchFamily="34" charset="0"/>
              </a:rPr>
              <a:t>Luke 16:3, </a:t>
            </a:r>
            <a:r>
              <a:rPr lang="en-US" sz="2200" i="1" dirty="0">
                <a:solidFill>
                  <a:schemeClr val="tx1"/>
                </a:solidFill>
                <a:latin typeface="Segoe UI Semilight" panose="020B0402040204020203" pitchFamily="34" charset="0"/>
                <a:cs typeface="Segoe UI Semilight" panose="020B0402040204020203" pitchFamily="34" charset="0"/>
              </a:rPr>
              <a:t>“And the steward </a:t>
            </a:r>
            <a:r>
              <a:rPr lang="en-US" sz="2200" i="1" u="sng" dirty="0">
                <a:solidFill>
                  <a:schemeClr val="tx1"/>
                </a:solidFill>
                <a:latin typeface="Segoe UI Semilight" panose="020B0402040204020203" pitchFamily="34" charset="0"/>
                <a:cs typeface="Segoe UI Semilight" panose="020B0402040204020203" pitchFamily="34" charset="0"/>
              </a:rPr>
              <a:t>said within himself</a:t>
            </a:r>
            <a:r>
              <a:rPr lang="en-US" sz="2200" i="1" dirty="0">
                <a:solidFill>
                  <a:schemeClr val="tx1"/>
                </a:solidFill>
                <a:latin typeface="Segoe UI Semilight" panose="020B0402040204020203" pitchFamily="34" charset="0"/>
                <a:cs typeface="Segoe UI Semilight" panose="020B0402040204020203" pitchFamily="34" charset="0"/>
              </a:rPr>
              <a:t>, What shall I do, seeing that my lord taketh away the stewardship from me? I have not strength to dig; to beg I am ashamed.”</a:t>
            </a:r>
          </a:p>
          <a:p>
            <a:endParaRPr lang="en-US" b="1" dirty="0">
              <a:solidFill>
                <a:schemeClr val="tx1"/>
              </a:solidFill>
              <a:latin typeface="Segoe UI Semilight" panose="020B0402040204020203" pitchFamily="34" charset="0"/>
              <a:cs typeface="Segoe UI Semilight" panose="020B0402040204020203" pitchFamily="34" charset="0"/>
            </a:endParaRPr>
          </a:p>
          <a:p>
            <a:r>
              <a:rPr lang="en-US" sz="2400" b="1" dirty="0">
                <a:solidFill>
                  <a:schemeClr val="tx1"/>
                </a:solidFill>
                <a:latin typeface="Segoe UI Semilight" panose="020B0402040204020203" pitchFamily="34" charset="0"/>
                <a:cs typeface="Segoe UI Semilight" panose="020B0402040204020203" pitchFamily="34" charset="0"/>
              </a:rPr>
              <a:t>NOTE: Like the prodigal (Luke 15:17-19), the steward spoke within himself (reasoning and rationalizing). There is no evidence here of true repentance or remorse; just more scheming.</a:t>
            </a:r>
          </a:p>
          <a:p>
            <a:pPr lvl="1"/>
            <a:r>
              <a:rPr lang="en-US" sz="2400" b="1" dirty="0">
                <a:solidFill>
                  <a:schemeClr val="tx1"/>
                </a:solidFill>
                <a:latin typeface="Segoe UI Semilight" panose="020B0402040204020203" pitchFamily="34" charset="0"/>
                <a:cs typeface="Segoe UI Semilight" panose="020B0402040204020203" pitchFamily="34" charset="0"/>
              </a:rPr>
              <a:t>Unable or unwilling to dig (manual labor).</a:t>
            </a:r>
          </a:p>
          <a:p>
            <a:pPr lvl="1"/>
            <a:r>
              <a:rPr lang="en-US" sz="2400" b="1" dirty="0">
                <a:solidFill>
                  <a:schemeClr val="tx1"/>
                </a:solidFill>
                <a:latin typeface="Segoe UI Semilight" panose="020B0402040204020203" pitchFamily="34" charset="0"/>
                <a:cs typeface="Segoe UI Semilight" panose="020B0402040204020203" pitchFamily="34" charset="0"/>
              </a:rPr>
              <a:t>Too proud to beg.</a:t>
            </a:r>
          </a:p>
        </p:txBody>
      </p:sp>
    </p:spTree>
    <p:extLst>
      <p:ext uri="{BB962C8B-B14F-4D97-AF65-F5344CB8AC3E}">
        <p14:creationId xmlns:p14="http://schemas.microsoft.com/office/powerpoint/2010/main" val="18276389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6A1B-B127-4A3E-9DDB-A78A3A970BBC}"/>
              </a:ext>
            </a:extLst>
          </p:cNvPr>
          <p:cNvSpPr>
            <a:spLocks noGrp="1"/>
          </p:cNvSpPr>
          <p:nvPr>
            <p:ph type="title"/>
          </p:nvPr>
        </p:nvSpPr>
        <p:spPr>
          <a:xfrm>
            <a:off x="800100" y="855241"/>
            <a:ext cx="7543800" cy="720197"/>
          </a:xfrm>
        </p:spPr>
        <p:txBody>
          <a:bodyPr>
            <a:spAutoFit/>
          </a:bodyPr>
          <a:lstStyle/>
          <a:p>
            <a:r>
              <a:rPr lang="en-US" dirty="0">
                <a:solidFill>
                  <a:schemeClr val="tx1"/>
                </a:solidFill>
                <a:latin typeface="Segoe UI Semibold" panose="020B0702040204020203" pitchFamily="34" charset="0"/>
                <a:cs typeface="Segoe UI Semibold" panose="020B0702040204020203" pitchFamily="34" charset="0"/>
              </a:rPr>
              <a:t>The Unrighteous Steward</a:t>
            </a:r>
          </a:p>
        </p:txBody>
      </p:sp>
      <p:sp>
        <p:nvSpPr>
          <p:cNvPr id="3" name="Content Placeholder 2">
            <a:extLst>
              <a:ext uri="{FF2B5EF4-FFF2-40B4-BE49-F238E27FC236}">
                <a16:creationId xmlns:a16="http://schemas.microsoft.com/office/drawing/2014/main" id="{435A2CAA-6BCE-4E65-9FA0-D05F5C3D17C1}"/>
              </a:ext>
            </a:extLst>
          </p:cNvPr>
          <p:cNvSpPr>
            <a:spLocks noGrp="1"/>
          </p:cNvSpPr>
          <p:nvPr>
            <p:ph idx="1"/>
          </p:nvPr>
        </p:nvSpPr>
        <p:spPr>
          <a:xfrm>
            <a:off x="400051" y="1845735"/>
            <a:ext cx="8524874" cy="3691267"/>
          </a:xfrm>
        </p:spPr>
        <p:txBody>
          <a:bodyPr>
            <a:spAutoFit/>
          </a:bodyPr>
          <a:lstStyle/>
          <a:p>
            <a:r>
              <a:rPr lang="en-US" sz="2400" b="1" dirty="0">
                <a:solidFill>
                  <a:schemeClr val="tx1"/>
                </a:solidFill>
                <a:latin typeface="Segoe UI Semilight" panose="020B0402040204020203" pitchFamily="34" charset="0"/>
                <a:cs typeface="Segoe UI Semilight" panose="020B0402040204020203" pitchFamily="34" charset="0"/>
              </a:rPr>
              <a:t>Context: Spoken to the disciples. (Note the change of audience from Chapter 15)</a:t>
            </a:r>
          </a:p>
          <a:p>
            <a:r>
              <a:rPr lang="en-US" sz="2200" b="1" dirty="0">
                <a:solidFill>
                  <a:schemeClr val="tx1"/>
                </a:solidFill>
                <a:latin typeface="Segoe UI Semilight" panose="020B0402040204020203" pitchFamily="34" charset="0"/>
                <a:cs typeface="Segoe UI Semilight" panose="020B0402040204020203" pitchFamily="34" charset="0"/>
              </a:rPr>
              <a:t>Solution: </a:t>
            </a:r>
            <a:r>
              <a:rPr lang="en-US" sz="2200" dirty="0">
                <a:solidFill>
                  <a:schemeClr val="tx1"/>
                </a:solidFill>
                <a:latin typeface="Segoe UI Semilight" panose="020B0402040204020203" pitchFamily="34" charset="0"/>
                <a:cs typeface="Segoe UI Semilight" panose="020B0402040204020203" pitchFamily="34" charset="0"/>
              </a:rPr>
              <a:t>Luke 16:4, </a:t>
            </a:r>
            <a:r>
              <a:rPr lang="en-US" sz="2200" i="1" dirty="0">
                <a:solidFill>
                  <a:schemeClr val="tx1"/>
                </a:solidFill>
                <a:latin typeface="Segoe UI Semilight" panose="020B0402040204020203" pitchFamily="34" charset="0"/>
                <a:cs typeface="Segoe UI Semilight" panose="020B0402040204020203" pitchFamily="34" charset="0"/>
              </a:rPr>
              <a:t>“I am resolved what to do, that, when I am put out of the stewardship, they may receive me into their houses.”</a:t>
            </a:r>
          </a:p>
          <a:p>
            <a:endParaRPr lang="en-US" b="1" dirty="0">
              <a:solidFill>
                <a:schemeClr val="tx1"/>
              </a:solidFill>
              <a:latin typeface="Segoe UI Semilight" panose="020B0402040204020203" pitchFamily="34" charset="0"/>
              <a:cs typeface="Segoe UI Semilight" panose="020B0402040204020203" pitchFamily="34" charset="0"/>
            </a:endParaRPr>
          </a:p>
          <a:p>
            <a:pPr>
              <a:buFont typeface="Wingdings" panose="05000000000000000000" pitchFamily="2" charset="2"/>
              <a:buChar char="Ø"/>
            </a:pPr>
            <a:r>
              <a:rPr lang="en-US" sz="2400" b="1" dirty="0">
                <a:solidFill>
                  <a:schemeClr val="tx1"/>
                </a:solidFill>
                <a:latin typeface="Segoe UI Semilight" panose="020B0402040204020203" pitchFamily="34" charset="0"/>
                <a:cs typeface="Segoe UI Semilight" panose="020B0402040204020203" pitchFamily="34" charset="0"/>
              </a:rPr>
              <a:t>He would scheme to involve his master’s debtors so they would take him in when he was fired.</a:t>
            </a:r>
          </a:p>
          <a:p>
            <a:pPr>
              <a:buFont typeface="Wingdings" panose="05000000000000000000" pitchFamily="2" charset="2"/>
              <a:buChar char="Ø"/>
            </a:pPr>
            <a:r>
              <a:rPr lang="en-US" sz="2400" b="1" dirty="0">
                <a:solidFill>
                  <a:schemeClr val="tx1"/>
                </a:solidFill>
                <a:latin typeface="Segoe UI Semilight" panose="020B0402040204020203" pitchFamily="34" charset="0"/>
                <a:cs typeface="Segoe UI Semilight" panose="020B0402040204020203" pitchFamily="34" charset="0"/>
              </a:rPr>
              <a:t>He could live with or perhaps even work for them without having to beg.</a:t>
            </a:r>
          </a:p>
        </p:txBody>
      </p:sp>
    </p:spTree>
    <p:extLst>
      <p:ext uri="{BB962C8B-B14F-4D97-AF65-F5344CB8AC3E}">
        <p14:creationId xmlns:p14="http://schemas.microsoft.com/office/powerpoint/2010/main" val="37805948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TotalTime>
  <Words>1693</Words>
  <Application>Microsoft Office PowerPoint</Application>
  <PresentationFormat>On-screen Show (4:3)</PresentationFormat>
  <Paragraphs>132</Paragraphs>
  <Slides>19</Slides>
  <Notes>3</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19</vt:i4>
      </vt:variant>
    </vt:vector>
  </HeadingPairs>
  <TitlesOfParts>
    <vt:vector size="29" baseType="lpstr">
      <vt:lpstr>Arial</vt:lpstr>
      <vt:lpstr>Calibri</vt:lpstr>
      <vt:lpstr>Calibri Light</vt:lpstr>
      <vt:lpstr>Franklin Gothic Book</vt:lpstr>
      <vt:lpstr>Impact</vt:lpstr>
      <vt:lpstr>Segoe UI Semibold</vt:lpstr>
      <vt:lpstr>Segoe UI Semilight</vt:lpstr>
      <vt:lpstr>Wingdings</vt:lpstr>
      <vt:lpstr>Retrospect</vt:lpstr>
      <vt:lpstr>Crop</vt:lpstr>
      <vt:lpstr>Lesson 16: “The Unrighteous Steward”</vt:lpstr>
      <vt:lpstr>Shrewdness of the Sons of this Age</vt:lpstr>
      <vt:lpstr>“He Had Done Wisely” (Shrewdly NASV)</vt:lpstr>
      <vt:lpstr>The Unrighteous Steward</vt:lpstr>
      <vt:lpstr>The Unrighteous Steward</vt:lpstr>
      <vt:lpstr>The Unrighteous Steward</vt:lpstr>
      <vt:lpstr>The Unrighteous Steward</vt:lpstr>
      <vt:lpstr>The Unrighteous Steward</vt:lpstr>
      <vt:lpstr>The Unrighteous Steward</vt:lpstr>
      <vt:lpstr>The Unrighteous Steward</vt:lpstr>
      <vt:lpstr>The Unrighteous Steward</vt:lpstr>
      <vt:lpstr>The Unrighteous Steward</vt:lpstr>
      <vt:lpstr>The Unrighteous Steward</vt:lpstr>
      <vt:lpstr>Sons of this Age are Shrewd</vt:lpstr>
      <vt:lpstr>Sons of this Age are Shrewd</vt:lpstr>
      <vt:lpstr>Sons of this Age are Shrewd</vt:lpstr>
      <vt:lpstr>Sons of this Age are Shrewd</vt:lpstr>
      <vt:lpstr>Sons of this Age are Shrewd</vt:lpstr>
      <vt:lpstr>Sons of this Age are Shrewd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19</cp:revision>
  <cp:lastPrinted>2021-10-06T03:30:50Z</cp:lastPrinted>
  <dcterms:created xsi:type="dcterms:W3CDTF">2021-09-28T22:32:04Z</dcterms:created>
  <dcterms:modified xsi:type="dcterms:W3CDTF">2021-10-06T03:30:52Z</dcterms:modified>
</cp:coreProperties>
</file>